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2"/>
  </p:sldMasterIdLst>
  <p:notesMasterIdLst>
    <p:notesMasterId r:id="rId37"/>
  </p:notesMasterIdLst>
  <p:handoutMasterIdLst>
    <p:handoutMasterId r:id="rId38"/>
  </p:handoutMasterIdLst>
  <p:sldIdLst>
    <p:sldId id="257" r:id="rId3"/>
    <p:sldId id="305" r:id="rId4"/>
    <p:sldId id="316" r:id="rId5"/>
    <p:sldId id="304" r:id="rId6"/>
    <p:sldId id="312" r:id="rId7"/>
    <p:sldId id="314" r:id="rId8"/>
    <p:sldId id="313" r:id="rId9"/>
    <p:sldId id="315" r:id="rId10"/>
    <p:sldId id="317" r:id="rId11"/>
    <p:sldId id="318" r:id="rId12"/>
    <p:sldId id="321" r:id="rId13"/>
    <p:sldId id="319" r:id="rId14"/>
    <p:sldId id="320" r:id="rId15"/>
    <p:sldId id="308" r:id="rId16"/>
    <p:sldId id="350" r:id="rId17"/>
    <p:sldId id="344" r:id="rId18"/>
    <p:sldId id="324" r:id="rId19"/>
    <p:sldId id="322" r:id="rId20"/>
    <p:sldId id="325" r:id="rId21"/>
    <p:sldId id="326" r:id="rId22"/>
    <p:sldId id="327" r:id="rId23"/>
    <p:sldId id="338" r:id="rId24"/>
    <p:sldId id="329" r:id="rId25"/>
    <p:sldId id="333" r:id="rId26"/>
    <p:sldId id="334" r:id="rId27"/>
    <p:sldId id="336" r:id="rId28"/>
    <p:sldId id="345" r:id="rId29"/>
    <p:sldId id="340" r:id="rId30"/>
    <p:sldId id="330" r:id="rId31"/>
    <p:sldId id="335" r:id="rId32"/>
    <p:sldId id="339" r:id="rId33"/>
    <p:sldId id="341" r:id="rId34"/>
    <p:sldId id="337" r:id="rId35"/>
    <p:sldId id="346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0" d="100"/>
          <a:sy n="50" d="100"/>
        </p:scale>
        <p:origin x="764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handoutMaster" Target="handoutMasters/handoutMaster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F1E1BAA-4E36-4743-AB2F-0C85484EEA8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6B5C15-4A0D-4B69-AD45-DEFC0DAAF8E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B9053D-E212-4594-AEA5-5AC2FB157E9E}" type="datetimeFigureOut">
              <a:rPr lang="en-US" smtClean="0"/>
              <a:t>12/9/2019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BFDC0D-2BC8-434D-808F-453B53D2996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88C8B9-3485-4754-BBD1-617D04BA71A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E80210-4B67-4A3C-A4CA-DD4018578F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86918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890797-0A66-4470-9E25-8883A97BA114}" type="datetimeFigureOut">
              <a:rPr lang="en-US" smtClean="0"/>
              <a:t>12/9/2019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E1EF36-B887-4021-9860-4F42329C85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023308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E1EF36-B887-4021-9860-4F42329C856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9632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317500"/>
            <a:ext cx="6432550" cy="36195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BC732A-A5AA-4B42-BB2D-0A6F19F29EF6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80219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317500"/>
            <a:ext cx="6432550" cy="36195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BC732A-A5AA-4B42-BB2D-0A6F19F29EF6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24671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317500"/>
            <a:ext cx="6432550" cy="36195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BC732A-A5AA-4B42-BB2D-0A6F19F29EF6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13963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317500"/>
            <a:ext cx="6432550" cy="36195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BC732A-A5AA-4B42-BB2D-0A6F19F29EF6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7549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317500"/>
            <a:ext cx="6432550" cy="36195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BC732A-A5AA-4B42-BB2D-0A6F19F29EF6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69297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E1EF36-B887-4021-9860-4F42329C856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0569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317500"/>
            <a:ext cx="6432550" cy="36195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BC732A-A5AA-4B42-BB2D-0A6F19F29EF6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58721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317500"/>
            <a:ext cx="6432550" cy="36195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BC732A-A5AA-4B42-BB2D-0A6F19F29EF6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208496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317500"/>
            <a:ext cx="6432550" cy="36195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/>
              <a:t>The </a:t>
            </a:r>
            <a:r>
              <a:rPr lang="en-US" sz="1200" b="0" dirty="0" err="1"/>
              <a:t>TissueEnrich</a:t>
            </a:r>
            <a:r>
              <a:rPr lang="en-US" sz="1200" b="0" dirty="0"/>
              <a:t> package is used to calculate enrichment of tissue-specific genes in a set of input genes. For example, the user can input the most highly expressed genes from RNA-</a:t>
            </a:r>
            <a:r>
              <a:rPr lang="en-US" sz="1200" b="0" dirty="0" err="1"/>
              <a:t>Seq</a:t>
            </a:r>
            <a:r>
              <a:rPr lang="en-US" sz="1200" b="0" dirty="0"/>
              <a:t> data, or gene co-expression modules to determine which tissue-specific genes are enriched in those datasets. Tissue-specific genes were defined by processing RNA-</a:t>
            </a:r>
            <a:r>
              <a:rPr lang="en-US" sz="1200" b="0" dirty="0" err="1"/>
              <a:t>Seq</a:t>
            </a:r>
            <a:r>
              <a:rPr lang="en-US" sz="1200" b="0" dirty="0"/>
              <a:t> data from the Human Protein Atlas (HPA) (</a:t>
            </a:r>
            <a:r>
              <a:rPr lang="en-US" sz="1200" b="0" dirty="0" err="1"/>
              <a:t>Uhlén</a:t>
            </a:r>
            <a:r>
              <a:rPr lang="en-US" sz="1200" b="0" dirty="0"/>
              <a:t> et al. 2015), </a:t>
            </a:r>
            <a:r>
              <a:rPr lang="en-US" sz="1200" b="0" dirty="0" err="1"/>
              <a:t>GTEx</a:t>
            </a:r>
            <a:r>
              <a:rPr lang="en-US" sz="1200" b="0" dirty="0"/>
              <a:t> (</a:t>
            </a:r>
            <a:r>
              <a:rPr lang="en-US" sz="1200" b="0" dirty="0" err="1"/>
              <a:t>Ardlie</a:t>
            </a:r>
            <a:r>
              <a:rPr lang="en-US" sz="1200" b="0" dirty="0"/>
              <a:t> et al. 2015), and mouse ENCODE (Shen et al. 2012) using the algorithm from the HPA (</a:t>
            </a:r>
            <a:r>
              <a:rPr lang="en-US" sz="1200" b="0" dirty="0" err="1"/>
              <a:t>Uhlén</a:t>
            </a:r>
            <a:r>
              <a:rPr lang="en-US" sz="1200" b="0" dirty="0"/>
              <a:t> et al. 2015). The hypergeometric test is being used to determine if the tissue-specific genes are enriched among the input genes. Along with tissue-specific gene enrichment, the </a:t>
            </a:r>
            <a:r>
              <a:rPr lang="en-US" sz="1200" b="0" dirty="0" err="1"/>
              <a:t>TissueEnrich</a:t>
            </a:r>
            <a:r>
              <a:rPr lang="en-US" sz="1200" b="0" dirty="0"/>
              <a:t> package can also be used to define tissue-specific genes from expression datasets provided by the user, which can then be used to calculate tissue-specific gene enrichments.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BC732A-A5AA-4B42-BB2D-0A6F19F29EF6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453696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317500"/>
            <a:ext cx="6432550" cy="36195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BC732A-A5AA-4B42-BB2D-0A6F19F29EF6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24281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317500"/>
            <a:ext cx="6432550" cy="36195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BC732A-A5AA-4B42-BB2D-0A6F19F29EF6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711875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317500"/>
            <a:ext cx="6432550" cy="36195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BC732A-A5AA-4B42-BB2D-0A6F19F29EF6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488888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317500"/>
            <a:ext cx="6432550" cy="36195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BC732A-A5AA-4B42-BB2D-0A6F19F29EF6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459189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317500"/>
            <a:ext cx="6432550" cy="36195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BC732A-A5AA-4B42-BB2D-0A6F19F29EF6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861176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317500"/>
            <a:ext cx="6432550" cy="36195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BC732A-A5AA-4B42-BB2D-0A6F19F29EF6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862858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317500"/>
            <a:ext cx="6432550" cy="36195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BC732A-A5AA-4B42-BB2D-0A6F19F29EF6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952891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317500"/>
            <a:ext cx="6432550" cy="36195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BC732A-A5AA-4B42-BB2D-0A6F19F29EF6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099375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317500"/>
            <a:ext cx="6432550" cy="36195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BC732A-A5AA-4B42-BB2D-0A6F19F29EF6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016010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317500"/>
            <a:ext cx="6432550" cy="36195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BC732A-A5AA-4B42-BB2D-0A6F19F29EF6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558826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317500"/>
            <a:ext cx="6432550" cy="36195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BC732A-A5AA-4B42-BB2D-0A6F19F29EF6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398818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317500"/>
            <a:ext cx="6432550" cy="36195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BC732A-A5AA-4B42-BB2D-0A6F19F29EF6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34538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317500"/>
            <a:ext cx="6432550" cy="36195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BC732A-A5AA-4B42-BB2D-0A6F19F29EF6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366631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317500"/>
            <a:ext cx="6432550" cy="36195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BC732A-A5AA-4B42-BB2D-0A6F19F29EF6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876129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317500"/>
            <a:ext cx="6432550" cy="36195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BC732A-A5AA-4B42-BB2D-0A6F19F29EF6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822757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317500"/>
            <a:ext cx="6432550" cy="36195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BC732A-A5AA-4B42-BB2D-0A6F19F29EF6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43070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317500"/>
            <a:ext cx="6432550" cy="36195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BC732A-A5AA-4B42-BB2D-0A6F19F29EF6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995433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317500"/>
            <a:ext cx="6432550" cy="36195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BC732A-A5AA-4B42-BB2D-0A6F19F29EF6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15487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317500"/>
            <a:ext cx="6432550" cy="36195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BC732A-A5AA-4B42-BB2D-0A6F19F29EF6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38223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317500"/>
            <a:ext cx="6432550" cy="36195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BC732A-A5AA-4B42-BB2D-0A6F19F29EF6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04359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317500"/>
            <a:ext cx="6432550" cy="36195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BC732A-A5AA-4B42-BB2D-0A6F19F29EF6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53800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317500"/>
            <a:ext cx="6432550" cy="36195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BC732A-A5AA-4B42-BB2D-0A6F19F29EF6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12934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317500"/>
            <a:ext cx="6432550" cy="36195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BC732A-A5AA-4B42-BB2D-0A6F19F29EF6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38854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317500"/>
            <a:ext cx="6432550" cy="36195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BC732A-A5AA-4B42-BB2D-0A6F19F29EF6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75753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F4DFEB-70DE-4396-80BC-6E37E11934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B42DA2-88F7-42A1-A0BD-C89ADD3C35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7CF2E0-14CB-4C94-90F1-C2EB3CA0BA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1E874-7516-4495-8309-FB39F2FCE135}" type="datetimeFigureOut">
              <a:rPr lang="en-US" smtClean="0"/>
              <a:t>12/9/2019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F5832A-F099-41E3-81F5-4FD84AADEC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45089E-AFEE-4CD0-8330-A859043B8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0B461-BCE0-4796-8575-BF96D8C597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80935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668DCF-3211-4BCB-A9FE-0D1A7426A1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FB43306-F4CB-494A-AEC1-4E4AA42B46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F6710C-8CBE-44C2-BDDF-A7FCFBA8DB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1E874-7516-4495-8309-FB39F2FCE135}" type="datetimeFigureOut">
              <a:rPr lang="en-US" smtClean="0"/>
              <a:t>12/9/2019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53E694-208B-425F-849F-8BBB7D495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D5991F-DB63-4B0F-88D3-0BD3E980EF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0B461-BCE0-4796-8575-BF96D8C597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2455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619E5FE-24C9-4E8A-9125-4028BF7CFA2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E61E543-2768-4121-9C10-3CB03AACD2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07A6D0-CA94-439C-9A60-A9D4191529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1E874-7516-4495-8309-FB39F2FCE135}" type="datetimeFigureOut">
              <a:rPr lang="en-US" smtClean="0"/>
              <a:t>12/9/2019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AE19C6-B38E-400C-AA8C-DF56DCD9F6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1DC8D1-1D14-4C97-893A-A686569E18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0B461-BCE0-4796-8575-BF96D8C597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1577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1343609"/>
            <a:ext cx="12192000" cy="473545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76022">
              <a:defRPr/>
            </a:pPr>
            <a:endParaRPr lang="en-US" sz="695">
              <a:solidFill>
                <a:srgbClr val="FFFFFF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484719" y="2072642"/>
            <a:ext cx="11222567" cy="38989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4718" y="564317"/>
            <a:ext cx="11222567" cy="701731"/>
          </a:xfrm>
        </p:spPr>
        <p:txBody>
          <a:bodyPr>
            <a:spAutoFit/>
          </a:bodyPr>
          <a:lstStyle>
            <a:lvl1pPr>
              <a:defRPr spc="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84719" y="1528235"/>
            <a:ext cx="11222565" cy="469900"/>
          </a:xfrm>
        </p:spPr>
        <p:txBody>
          <a:bodyPr/>
          <a:lstStyle>
            <a:lvl1pPr marL="0" indent="0">
              <a:buNone/>
              <a:defRPr sz="3200">
                <a:solidFill>
                  <a:schemeClr val="accent1"/>
                </a:solidFill>
                <a:latin typeface="+mj-lt"/>
              </a:defRPr>
            </a:lvl1pPr>
            <a:lvl2pPr marL="309019" indent="0">
              <a:buNone/>
              <a:defRPr sz="2933">
                <a:solidFill>
                  <a:schemeClr val="accent1"/>
                </a:solidFill>
                <a:latin typeface="+mj-lt"/>
              </a:defRPr>
            </a:lvl2pPr>
            <a:lvl3pPr marL="609570" indent="0">
              <a:buNone/>
              <a:defRPr sz="2933">
                <a:solidFill>
                  <a:schemeClr val="accent1"/>
                </a:solidFill>
                <a:latin typeface="+mj-lt"/>
              </a:defRPr>
            </a:lvl3pPr>
            <a:lvl4pPr marL="918588" indent="0">
              <a:buNone/>
              <a:defRPr sz="2933">
                <a:solidFill>
                  <a:schemeClr val="accent1"/>
                </a:solidFill>
                <a:latin typeface="+mj-lt"/>
              </a:defRPr>
            </a:lvl4pPr>
            <a:lvl5pPr marL="1219140" indent="0">
              <a:buNone/>
              <a:defRPr sz="2933">
                <a:solidFill>
                  <a:schemeClr val="accent1"/>
                </a:solidFill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76644362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E4267-E95B-4041-B4D4-56491FACA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4D1222-655D-4B5A-B6BC-7B7451FFA6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CE43F6-21AB-43BB-BB61-FF157A166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1E874-7516-4495-8309-FB39F2FCE135}" type="datetimeFigureOut">
              <a:rPr lang="en-US" smtClean="0"/>
              <a:t>12/9/2019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0E0E59-2400-4DBB-9935-664F4CEDA6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C5FB88-ACEF-4657-843B-F4A5ED30CE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0B461-BCE0-4796-8575-BF96D8C597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4354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6EE81-02CD-49B9-A020-F8538CFBF8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5F8EB5-C1A6-4AE8-A40E-2F87B76CB1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DF4439-F2E8-4176-ABD6-C7048EE55C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1E874-7516-4495-8309-FB39F2FCE135}" type="datetimeFigureOut">
              <a:rPr lang="en-US" smtClean="0"/>
              <a:t>12/9/2019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150998-5D25-43D9-9D2D-D0A4926D8B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1BFF98-AFE6-4104-A7D0-612D8AFE70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0B461-BCE0-4796-8575-BF96D8C597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60527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869AA-3226-4467-ACA2-790C17B405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04C430-9645-4716-980C-393028F28B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1AD615-DC18-462E-84BE-A4E0333BA3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4D6499-DB53-4EEF-A963-78484BFAE3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1E874-7516-4495-8309-FB39F2FCE135}" type="datetimeFigureOut">
              <a:rPr lang="en-US" smtClean="0"/>
              <a:t>12/9/2019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AF1BF2-8305-4018-AFB3-A349D25B44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E8B167-4667-4A28-9374-F984B7E39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0B461-BCE0-4796-8575-BF96D8C597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4441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17630E-C9E9-4EB7-8FD0-58E6ADBAA6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4C4C78-9A55-417C-B5B4-E949260310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C18771-B335-446B-A700-ECCBA94604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42855D-0CE4-496B-9946-38B053776D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ACD2787-5A8C-4A03-A5F3-52E04F9F657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06ADE15-B191-480B-9994-68FBF6E90E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1E874-7516-4495-8309-FB39F2FCE135}" type="datetimeFigureOut">
              <a:rPr lang="en-US" smtClean="0"/>
              <a:t>12/9/2019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D193194-8058-4E10-B855-51DF713C7B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D5A79F4-40F8-4CAF-B4C1-CFD663A0F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0B461-BCE0-4796-8575-BF96D8C597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8936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24E4C-874A-489E-B92A-AF1CFD7F6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ABC078-C21C-464F-8E51-601EFD2BE7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1E874-7516-4495-8309-FB39F2FCE135}" type="datetimeFigureOut">
              <a:rPr lang="en-US" smtClean="0"/>
              <a:t>12/9/2019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4AC6C3-7FD2-4D1B-B5B5-594A7279AA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B49B38-7E53-41EE-9C29-2987CA515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0B461-BCE0-4796-8575-BF96D8C597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3087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A8CF73B-3193-4515-B9BC-F326B197B8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1E874-7516-4495-8309-FB39F2FCE135}" type="datetimeFigureOut">
              <a:rPr lang="en-US" smtClean="0"/>
              <a:t>12/9/2019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A822EEF-F1CD-40CA-9C5D-873021A0D4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F68C24-B9EE-47F5-BB0B-BFFF2695C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0B461-BCE0-4796-8575-BF96D8C597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8656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46535-30B7-4B4F-9725-4271A01E08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0C57B9-9C9D-40D2-93C8-1659F5C90B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A5AB4A2-2BE4-433F-9622-7CCFDC8E65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5089E3-7499-4CF9-B2CE-F7C7851000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1E874-7516-4495-8309-FB39F2FCE135}" type="datetimeFigureOut">
              <a:rPr lang="en-US" smtClean="0"/>
              <a:t>12/9/2019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52D710-ED5D-4681-927D-8A2A910599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F1A7EF-F2EB-474A-AB55-E7C33B339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0B461-BCE0-4796-8575-BF96D8C597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5972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E502C-0B03-4BCC-990B-FD82040228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F3639B9-FD73-485D-8137-8BD950E9C69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F7FAFB-4184-4E58-92BA-6A1643C4E6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91AF9A-DD5F-4D8C-8CC3-0BC4B80FC7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1E874-7516-4495-8309-FB39F2FCE135}" type="datetimeFigureOut">
              <a:rPr lang="en-US" smtClean="0"/>
              <a:t>12/9/2019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B9D4EF-478C-45AF-AD2C-0B1FB57D79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058E20-5E32-4520-9B56-4B5D30703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0B461-BCE0-4796-8575-BF96D8C597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5597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32134B0-D198-42EC-A8E4-94EBD08E7E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D076BC-8A7E-4AB4-94BA-6CCF8CB17C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7D5FB9-5645-4CF8-BE8B-7FC1313813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11E874-7516-4495-8309-FB39F2FCE135}" type="datetimeFigureOut">
              <a:rPr lang="en-US" smtClean="0"/>
              <a:t>12/9/2019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23053B-7A95-45F1-AB3E-592EDC1BFB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AB17A1-B13B-4BFB-90FF-52C765D74E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A0B461-BCE0-4796-8575-BF96D8C597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3156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0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428C24-7B86-4374-B52C-E033E07D4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Pathway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EC2C98-AC5A-461B-A3F9-5362C18576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040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44F8ABB-761E-4FC0-893F-01196DC42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Analysis: GO – Biological Process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A05580-E4C3-45E8-B783-67365B727C0F}"/>
              </a:ext>
            </a:extLst>
          </p:cNvPr>
          <p:cNvSpPr txBox="1"/>
          <p:nvPr/>
        </p:nvSpPr>
        <p:spPr>
          <a:xfrm>
            <a:off x="4135077" y="6364268"/>
            <a:ext cx="3342966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67" b="1" dirty="0"/>
              <a:t>C4-CD8-LAYN (Input: 274 genes)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19F002-5244-476F-9BCC-48619DD885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1174" y="1376083"/>
            <a:ext cx="6353276" cy="4653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361421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44F8ABB-761E-4FC0-893F-01196DC42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Analysis: GO – Biological Process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A05580-E4C3-45E8-B783-67365B727C0F}"/>
              </a:ext>
            </a:extLst>
          </p:cNvPr>
          <p:cNvSpPr txBox="1"/>
          <p:nvPr/>
        </p:nvSpPr>
        <p:spPr>
          <a:xfrm>
            <a:off x="4135077" y="6364268"/>
            <a:ext cx="3342966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67" b="1" dirty="0"/>
              <a:t>C4-CD8-LAYN (Input: 274 genes)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949215-E160-47AB-94F3-4442875530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90308"/>
            <a:ext cx="12192000" cy="4225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874837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44F8ABB-761E-4FC0-893F-01196DC42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Analysis: GO – Cellular component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A05580-E4C3-45E8-B783-67365B727C0F}"/>
              </a:ext>
            </a:extLst>
          </p:cNvPr>
          <p:cNvSpPr txBox="1"/>
          <p:nvPr/>
        </p:nvSpPr>
        <p:spPr>
          <a:xfrm>
            <a:off x="4135077" y="6364268"/>
            <a:ext cx="3342966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67" b="1" dirty="0"/>
              <a:t>C4-CD8-LAYN (Input: 274 genes)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43C7D9-8E97-4E6B-90E6-F43C0AF439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005" y="1398316"/>
            <a:ext cx="4590660" cy="33626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A13974C-DAD0-40B4-96C4-499301D8A5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931" y="3994052"/>
            <a:ext cx="8706335" cy="2038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175985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44F8ABB-761E-4FC0-893F-01196DC42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Analysis: GO – molecular function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A05580-E4C3-45E8-B783-67365B727C0F}"/>
              </a:ext>
            </a:extLst>
          </p:cNvPr>
          <p:cNvSpPr txBox="1"/>
          <p:nvPr/>
        </p:nvSpPr>
        <p:spPr>
          <a:xfrm>
            <a:off x="4135077" y="6364268"/>
            <a:ext cx="3342966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67" b="1" dirty="0"/>
              <a:t>C4-CD8-LAYN (Input: 274 genes)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6D520F-BD9F-4F07-9204-402F4BB6DB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6381" y="1446567"/>
            <a:ext cx="6099235" cy="357415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61E48A2-B037-414B-9DCF-52B0946F5C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12087"/>
            <a:ext cx="12192000" cy="841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137708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0B36962-D655-4653-802A-95BEB77B57F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Advanced analysis </a:t>
            </a:r>
            <a:r>
              <a:rPr lang="en-US" dirty="0">
                <a:sym typeface="Wingdings" panose="05000000000000000000" pitchFamily="2" charset="2"/>
              </a:rPr>
              <a:t>with fold changes &amp; p-values inclusion</a:t>
            </a:r>
          </a:p>
          <a:p>
            <a:r>
              <a:rPr lang="en-US" dirty="0">
                <a:sym typeface="Wingdings" panose="05000000000000000000" pitchFamily="2" charset="2"/>
              </a:rPr>
              <a:t>Modified GSEA analysis using partial list of gene set might be doable</a:t>
            </a:r>
          </a:p>
          <a:p>
            <a:pPr lvl="1"/>
            <a:r>
              <a:rPr lang="en-US" sz="2133" dirty="0">
                <a:sym typeface="Wingdings" panose="05000000000000000000" pitchFamily="2" charset="2"/>
              </a:rPr>
              <a:t>Without triplicate input? – Maybe I can manually add calculated statistics.</a:t>
            </a:r>
          </a:p>
          <a:p>
            <a:pPr lvl="1"/>
            <a:r>
              <a:rPr lang="en-US" sz="2133" dirty="0">
                <a:sym typeface="Wingdings" panose="05000000000000000000" pitchFamily="2" charset="2"/>
              </a:rPr>
              <a:t>I have only partial list of gene expression – How rank is determined?</a:t>
            </a:r>
          </a:p>
          <a:p>
            <a:pPr lvl="1"/>
            <a:endParaRPr lang="en-US" sz="2133" dirty="0">
              <a:sym typeface="Wingdings" panose="05000000000000000000" pitchFamily="2" charset="2"/>
            </a:endParaRPr>
          </a:p>
          <a:p>
            <a:pPr lvl="0">
              <a:buClr>
                <a:srgbClr val="0063C3"/>
              </a:buClr>
            </a:pPr>
            <a:r>
              <a:rPr lang="en-US" dirty="0">
                <a:solidFill>
                  <a:srgbClr val="000000"/>
                </a:solidFill>
              </a:rPr>
              <a:t>Sorting genes </a:t>
            </a:r>
            <a:r>
              <a:rPr lang="en-US">
                <a:solidFill>
                  <a:srgbClr val="000000"/>
                </a:solidFill>
              </a:rPr>
              <a:t>expressed on cell surfaces </a:t>
            </a:r>
            <a:endParaRPr lang="en-US" dirty="0">
              <a:solidFill>
                <a:srgbClr val="000000"/>
              </a:solidFill>
            </a:endParaRPr>
          </a:p>
          <a:p>
            <a:pPr lvl="0">
              <a:buClr>
                <a:srgbClr val="0063C3"/>
              </a:buClr>
            </a:pPr>
            <a:r>
              <a:rPr lang="en-US" dirty="0">
                <a:solidFill>
                  <a:srgbClr val="000000"/>
                </a:solidFill>
              </a:rPr>
              <a:t>Came up with potential target to follow</a:t>
            </a:r>
            <a:endParaRPr lang="en-US" dirty="0">
              <a:solidFill>
                <a:srgbClr val="000000"/>
              </a:solidFill>
              <a:sym typeface="Wingdings" panose="05000000000000000000" pitchFamily="2" charset="2"/>
            </a:endParaRPr>
          </a:p>
          <a:p>
            <a:pPr marL="309019" lvl="1" indent="0">
              <a:buNone/>
            </a:pPr>
            <a:endParaRPr lang="en-US" sz="2133" dirty="0">
              <a:sym typeface="Wingdings" panose="05000000000000000000" pitchFamily="2" charset="2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2CA2A74-F001-4B79-8FC2-2CCCBE95A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Ongoing pathway Analysis (Future plan)</a:t>
            </a:r>
          </a:p>
        </p:txBody>
      </p:sp>
    </p:spTree>
    <p:extLst>
      <p:ext uri="{BB962C8B-B14F-4D97-AF65-F5344CB8AC3E}">
        <p14:creationId xmlns:p14="http://schemas.microsoft.com/office/powerpoint/2010/main" val="2635115335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428C24-7B86-4374-B52C-E033E07D4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Tissue enrichment analysis and candidate selection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EC2C98-AC5A-461B-A3F9-5362C18576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1528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EBBB6BC-608E-42E1-9DDE-F93AB9572F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718" y="-7121"/>
            <a:ext cx="11222567" cy="1311128"/>
          </a:xfrm>
        </p:spPr>
        <p:txBody>
          <a:bodyPr/>
          <a:lstStyle/>
          <a:p>
            <a:r>
              <a:rPr lang="en-US" dirty="0"/>
              <a:t>How to extract useful information from Public datasets?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1ED5FD2-0A03-4021-B30C-B52DFA6CD81D}"/>
              </a:ext>
            </a:extLst>
          </p:cNvPr>
          <p:cNvSpPr/>
          <p:nvPr/>
        </p:nvSpPr>
        <p:spPr>
          <a:xfrm>
            <a:off x="2906296" y="2856028"/>
            <a:ext cx="1919705" cy="1332065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scRNAseq</a:t>
            </a:r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of liver infiltrated T cells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67402ED-5744-405E-9FAC-2E72B251538F}"/>
              </a:ext>
            </a:extLst>
          </p:cNvPr>
          <p:cNvSpPr/>
          <p:nvPr/>
        </p:nvSpPr>
        <p:spPr>
          <a:xfrm>
            <a:off x="5555494" y="1498015"/>
            <a:ext cx="2516695" cy="1098884"/>
          </a:xfrm>
          <a:prstGeom prst="ellipse">
            <a:avLst/>
          </a:prstGeom>
          <a:noFill/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scRNAseq</a:t>
            </a:r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of TIL in different cancer (our group)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1F2C569-D63F-4D3A-8F90-0B3A0D542FBD}"/>
              </a:ext>
            </a:extLst>
          </p:cNvPr>
          <p:cNvSpPr txBox="1"/>
          <p:nvPr/>
        </p:nvSpPr>
        <p:spPr>
          <a:xfrm>
            <a:off x="8132619" y="1341542"/>
            <a:ext cx="3982580" cy="12416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67" dirty="0"/>
              <a:t>Normalization issue (batch effect), Analyze from raw datasets</a:t>
            </a:r>
          </a:p>
          <a:p>
            <a:r>
              <a:rPr lang="en-US" sz="1867" dirty="0"/>
              <a:t>Access to cluster</a:t>
            </a:r>
          </a:p>
          <a:p>
            <a:r>
              <a:rPr lang="en-US" sz="1867" dirty="0"/>
              <a:t>(Takes 2-3 months?)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F5FF99A-4CF7-49A5-9795-9797E19B59E4}"/>
              </a:ext>
            </a:extLst>
          </p:cNvPr>
          <p:cNvSpPr/>
          <p:nvPr/>
        </p:nvSpPr>
        <p:spPr>
          <a:xfrm>
            <a:off x="5460842" y="2856027"/>
            <a:ext cx="2620212" cy="1098884"/>
          </a:xfrm>
          <a:prstGeom prst="ellipse">
            <a:avLst/>
          </a:prstGeom>
          <a:noFill/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Bulk RNA-</a:t>
            </a:r>
            <a:r>
              <a:rPr lang="en-US" sz="24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seq</a:t>
            </a:r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from TIL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B39F35F-AC7D-4209-82DC-F61A4AB4EDC4}"/>
              </a:ext>
            </a:extLst>
          </p:cNvPr>
          <p:cNvSpPr txBox="1"/>
          <p:nvPr/>
        </p:nvSpPr>
        <p:spPr>
          <a:xfrm>
            <a:off x="8132621" y="3047750"/>
            <a:ext cx="3079385" cy="66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67" dirty="0"/>
              <a:t>No public TIL RNA-</a:t>
            </a:r>
            <a:r>
              <a:rPr lang="en-US" sz="1867" dirty="0" err="1"/>
              <a:t>seq</a:t>
            </a:r>
            <a:r>
              <a:rPr lang="en-US" sz="1867" dirty="0"/>
              <a:t> data from liver cancer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72FBB55-3055-41A1-A923-AA297A8C8C7C}"/>
              </a:ext>
            </a:extLst>
          </p:cNvPr>
          <p:cNvSpPr/>
          <p:nvPr/>
        </p:nvSpPr>
        <p:spPr>
          <a:xfrm>
            <a:off x="5519405" y="4246125"/>
            <a:ext cx="2620212" cy="1098884"/>
          </a:xfrm>
          <a:prstGeom prst="ellipse">
            <a:avLst/>
          </a:prstGeom>
          <a:noFill/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Bulk RNA-</a:t>
            </a:r>
            <a:r>
              <a:rPr lang="en-US" sz="24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seq</a:t>
            </a:r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from various tissue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83061C0-8A5B-4B8C-A757-25407E48FB45}"/>
              </a:ext>
            </a:extLst>
          </p:cNvPr>
          <p:cNvSpPr txBox="1"/>
          <p:nvPr/>
        </p:nvSpPr>
        <p:spPr>
          <a:xfrm>
            <a:off x="8108557" y="4127071"/>
            <a:ext cx="4169844" cy="12416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67" dirty="0"/>
              <a:t>Public dataset available.</a:t>
            </a:r>
          </a:p>
          <a:p>
            <a:pPr marL="380990" indent="-380990">
              <a:buFontTx/>
              <a:buChar char="-"/>
            </a:pPr>
            <a:r>
              <a:rPr lang="en-US" sz="1867" dirty="0" err="1"/>
              <a:t>GTEx</a:t>
            </a:r>
            <a:r>
              <a:rPr lang="en-US" sz="1867" dirty="0"/>
              <a:t> project (Science 2015)</a:t>
            </a:r>
          </a:p>
          <a:p>
            <a:pPr marL="380990" indent="-380990">
              <a:buFontTx/>
              <a:buChar char="-"/>
            </a:pPr>
            <a:r>
              <a:rPr lang="en-US" sz="1867" dirty="0"/>
              <a:t>-Tissue-based map/ </a:t>
            </a:r>
            <a:r>
              <a:rPr lang="en-US" sz="1867" dirty="0" err="1"/>
              <a:t>ProteinAtlas</a:t>
            </a:r>
            <a:r>
              <a:rPr lang="en-US" sz="1867" dirty="0"/>
              <a:t> (Science 2015)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1DC2D57-AB49-4F81-B782-3AC0224A1F50}"/>
              </a:ext>
            </a:extLst>
          </p:cNvPr>
          <p:cNvCxnSpPr>
            <a:cxnSpLocks/>
          </p:cNvCxnSpPr>
          <p:nvPr/>
        </p:nvCxnSpPr>
        <p:spPr>
          <a:xfrm flipV="1">
            <a:off x="4778794" y="2292204"/>
            <a:ext cx="508007" cy="484680"/>
          </a:xfrm>
          <a:prstGeom prst="straightConnector1">
            <a:avLst/>
          </a:prstGeom>
          <a:ln w="28575" cap="rnd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DAB4DEA-2E72-4FCB-8CE9-EC245ECAE9CF}"/>
              </a:ext>
            </a:extLst>
          </p:cNvPr>
          <p:cNvCxnSpPr>
            <a:cxnSpLocks/>
          </p:cNvCxnSpPr>
          <p:nvPr/>
        </p:nvCxnSpPr>
        <p:spPr>
          <a:xfrm>
            <a:off x="4923237" y="3457384"/>
            <a:ext cx="443415" cy="6633"/>
          </a:xfrm>
          <a:prstGeom prst="straightConnector1">
            <a:avLst/>
          </a:prstGeom>
          <a:ln w="28575" cap="rnd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0827168-D725-462B-9333-15CA18946BDC}"/>
              </a:ext>
            </a:extLst>
          </p:cNvPr>
          <p:cNvCxnSpPr>
            <a:cxnSpLocks/>
          </p:cNvCxnSpPr>
          <p:nvPr/>
        </p:nvCxnSpPr>
        <p:spPr>
          <a:xfrm>
            <a:off x="4746718" y="4063725"/>
            <a:ext cx="620293" cy="481700"/>
          </a:xfrm>
          <a:prstGeom prst="straightConnector1">
            <a:avLst/>
          </a:prstGeom>
          <a:ln w="28575" cap="rnd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D070A4C8-D52B-4B34-BD53-D1EE256DE986}"/>
              </a:ext>
            </a:extLst>
          </p:cNvPr>
          <p:cNvSpPr/>
          <p:nvPr/>
        </p:nvSpPr>
        <p:spPr>
          <a:xfrm>
            <a:off x="267368" y="2835737"/>
            <a:ext cx="1826128" cy="142077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Cancer database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DE64F55-6B3A-4FEF-BA80-049CAC30B0D4}"/>
              </a:ext>
            </a:extLst>
          </p:cNvPr>
          <p:cNvCxnSpPr>
            <a:cxnSpLocks/>
          </p:cNvCxnSpPr>
          <p:nvPr/>
        </p:nvCxnSpPr>
        <p:spPr>
          <a:xfrm flipH="1" flipV="1">
            <a:off x="2201774" y="3535732"/>
            <a:ext cx="540085" cy="656"/>
          </a:xfrm>
          <a:prstGeom prst="straightConnector1">
            <a:avLst/>
          </a:prstGeom>
          <a:ln w="28575" cap="rnd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4D9D2683-B3BE-4193-AB33-585808099A2B}"/>
              </a:ext>
            </a:extLst>
          </p:cNvPr>
          <p:cNvSpPr txBox="1"/>
          <p:nvPr/>
        </p:nvSpPr>
        <p:spPr>
          <a:xfrm>
            <a:off x="0" y="4364305"/>
            <a:ext cx="3356813" cy="18162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67" dirty="0"/>
              <a:t>- The Cancer Genome Atlas (TCGA)</a:t>
            </a:r>
          </a:p>
          <a:p>
            <a:r>
              <a:rPr lang="en-US" sz="1867" dirty="0"/>
              <a:t>- The Encyclopedia of DNA Elements (ENCODE)</a:t>
            </a:r>
          </a:p>
          <a:p>
            <a:r>
              <a:rPr lang="en-US" sz="1867" dirty="0"/>
              <a:t>- NIH Roadmap Epigenomics Mapping Consortium </a:t>
            </a:r>
          </a:p>
        </p:txBody>
      </p:sp>
    </p:spTree>
    <p:extLst>
      <p:ext uri="{BB962C8B-B14F-4D97-AF65-F5344CB8AC3E}">
        <p14:creationId xmlns:p14="http://schemas.microsoft.com/office/powerpoint/2010/main" val="2954206257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2BB6C65-BB6D-4687-97AA-438647FC0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 / Experimental Design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DCCF96-4A3D-4FF6-88AA-FC99BC8ECB5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Looking for single targets both expressed in Liver cancer and C4-CD8-LAYN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E454A07-481D-4394-ACCD-9ADC606FF9F6}"/>
              </a:ext>
            </a:extLst>
          </p:cNvPr>
          <p:cNvSpPr/>
          <p:nvPr/>
        </p:nvSpPr>
        <p:spPr>
          <a:xfrm>
            <a:off x="1353600" y="4007043"/>
            <a:ext cx="2390400" cy="1900765"/>
          </a:xfrm>
          <a:prstGeom prst="ellipse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C00000"/>
                </a:solidFill>
              </a:rPr>
              <a:t>Hepatocytes or liver cancer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3DDBD14-B36D-4906-9B82-D411D44ADB61}"/>
              </a:ext>
            </a:extLst>
          </p:cNvPr>
          <p:cNvSpPr/>
          <p:nvPr/>
        </p:nvSpPr>
        <p:spPr>
          <a:xfrm>
            <a:off x="2278400" y="2560679"/>
            <a:ext cx="1465600" cy="1215783"/>
          </a:xfrm>
          <a:prstGeom prst="ellipse">
            <a:avLst/>
          </a:prstGeom>
          <a:ln>
            <a:solidFill>
              <a:srgbClr val="00B05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00B050"/>
                </a:solidFill>
              </a:rPr>
              <a:t>C4-CD8-LAYN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B342525-51AB-41FB-9B73-01A044944C16}"/>
              </a:ext>
            </a:extLst>
          </p:cNvPr>
          <p:cNvSpPr txBox="1"/>
          <p:nvPr/>
        </p:nvSpPr>
        <p:spPr>
          <a:xfrm>
            <a:off x="3895572" y="2807873"/>
            <a:ext cx="3017841" cy="66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67" b="1" dirty="0"/>
              <a:t>Gene X</a:t>
            </a:r>
            <a:r>
              <a:rPr lang="en-US" sz="1867" dirty="0"/>
              <a:t>: Overexpression compromise CD8 function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F1E64A0-5F48-494C-BE64-E59BE77DA5D6}"/>
              </a:ext>
            </a:extLst>
          </p:cNvPr>
          <p:cNvSpPr txBox="1"/>
          <p:nvPr/>
        </p:nvSpPr>
        <p:spPr>
          <a:xfrm>
            <a:off x="3895572" y="4039144"/>
            <a:ext cx="3431240" cy="18162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67" b="1" dirty="0"/>
              <a:t>Gene X</a:t>
            </a:r>
            <a:r>
              <a:rPr lang="en-US" sz="1867" dirty="0"/>
              <a:t>: </a:t>
            </a:r>
          </a:p>
          <a:p>
            <a:pPr marL="380990" indent="-380990">
              <a:buFontTx/>
              <a:buChar char="-"/>
            </a:pPr>
            <a:r>
              <a:rPr lang="en-US" sz="1867" dirty="0"/>
              <a:t>Expressed specifically in hepatocytes (not in other tissue). </a:t>
            </a:r>
          </a:p>
          <a:p>
            <a:pPr marL="380990" indent="-380990">
              <a:buFontTx/>
              <a:buChar char="-"/>
            </a:pPr>
            <a:r>
              <a:rPr lang="en-US" sz="1867" dirty="0"/>
              <a:t>Oncogenic when overexpressed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C014A58-B472-4568-B89F-C33B667E3FF3}"/>
              </a:ext>
            </a:extLst>
          </p:cNvPr>
          <p:cNvCxnSpPr>
            <a:cxnSpLocks/>
          </p:cNvCxnSpPr>
          <p:nvPr/>
        </p:nvCxnSpPr>
        <p:spPr>
          <a:xfrm flipH="1" flipV="1">
            <a:off x="7299905" y="3266165"/>
            <a:ext cx="922673" cy="510297"/>
          </a:xfrm>
          <a:prstGeom prst="straightConnector1">
            <a:avLst/>
          </a:prstGeom>
          <a:ln w="28575" cap="rnd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4942A54-1159-4CEC-89B6-DD74F5DB61D9}"/>
              </a:ext>
            </a:extLst>
          </p:cNvPr>
          <p:cNvCxnSpPr>
            <a:cxnSpLocks/>
          </p:cNvCxnSpPr>
          <p:nvPr/>
        </p:nvCxnSpPr>
        <p:spPr>
          <a:xfrm flipH="1">
            <a:off x="7378654" y="4303179"/>
            <a:ext cx="843925" cy="515380"/>
          </a:xfrm>
          <a:prstGeom prst="straightConnector1">
            <a:avLst/>
          </a:prstGeom>
          <a:ln w="28575" cap="rnd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97955A5-1A54-4F1E-99D2-7DDD43ABF063}"/>
              </a:ext>
            </a:extLst>
          </p:cNvPr>
          <p:cNvSpPr txBox="1"/>
          <p:nvPr/>
        </p:nvSpPr>
        <p:spPr>
          <a:xfrm>
            <a:off x="8353617" y="3541941"/>
            <a:ext cx="3017841" cy="12416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67" b="1" dirty="0"/>
              <a:t>A “single” Inhibitor with “dual” function: </a:t>
            </a:r>
          </a:p>
          <a:p>
            <a:r>
              <a:rPr lang="en-US" sz="1867" dirty="0"/>
              <a:t>By acting on both CD8 T cells and liver cancers</a:t>
            </a:r>
          </a:p>
        </p:txBody>
      </p:sp>
    </p:spTree>
    <p:extLst>
      <p:ext uri="{BB962C8B-B14F-4D97-AF65-F5344CB8AC3E}">
        <p14:creationId xmlns:p14="http://schemas.microsoft.com/office/powerpoint/2010/main" val="1936993344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0464F56-BED4-4E2E-8A2B-46B87FC031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6304" y="2183991"/>
            <a:ext cx="1792029" cy="238937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C6FF0E6-1A40-41B4-A8A1-8CD6E624C65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8823" y="2484775"/>
            <a:ext cx="2354405" cy="2484403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EBD5D14-D0AD-4469-94A2-D4FBB7011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Tissue Enrichment analysis – Scheme (20180901)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B76426-141C-4988-80FE-CB662349202A}"/>
              </a:ext>
            </a:extLst>
          </p:cNvPr>
          <p:cNvSpPr txBox="1"/>
          <p:nvPr/>
        </p:nvSpPr>
        <p:spPr>
          <a:xfrm>
            <a:off x="262482" y="1772507"/>
            <a:ext cx="1711724" cy="954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67" b="1" dirty="0"/>
              <a:t>Table S2</a:t>
            </a:r>
          </a:p>
          <a:p>
            <a:r>
              <a:rPr lang="en-US" sz="1867" dirty="0"/>
              <a:t>Zheng et al., 2017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56CD00-6C32-4E03-8D0B-8C3DE569836A}"/>
              </a:ext>
            </a:extLst>
          </p:cNvPr>
          <p:cNvSpPr txBox="1"/>
          <p:nvPr/>
        </p:nvSpPr>
        <p:spPr>
          <a:xfrm>
            <a:off x="238257" y="2904309"/>
            <a:ext cx="2131315" cy="12416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67" dirty="0">
                <a:solidFill>
                  <a:srgbClr val="0070C0"/>
                </a:solidFill>
              </a:rPr>
              <a:t>List of signature genes in each cluster</a:t>
            </a:r>
          </a:p>
          <a:p>
            <a:r>
              <a:rPr lang="en-US" sz="1867" dirty="0">
                <a:solidFill>
                  <a:srgbClr val="0070C0"/>
                </a:solidFill>
              </a:rPr>
              <a:t>(C4-CD8-LAYN)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EEF20D1-989A-450C-BEC5-26E67E757A18}"/>
              </a:ext>
            </a:extLst>
          </p:cNvPr>
          <p:cNvSpPr/>
          <p:nvPr/>
        </p:nvSpPr>
        <p:spPr>
          <a:xfrm>
            <a:off x="149176" y="1553537"/>
            <a:ext cx="2070821" cy="3573643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F3A8038-7504-4DA9-8053-2436FDFB9EB2}"/>
              </a:ext>
            </a:extLst>
          </p:cNvPr>
          <p:cNvSpPr/>
          <p:nvPr/>
        </p:nvSpPr>
        <p:spPr>
          <a:xfrm>
            <a:off x="2304968" y="1553538"/>
            <a:ext cx="3693921" cy="3582309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08005EE-C65F-4F8E-860F-5F29E337E5AF}"/>
              </a:ext>
            </a:extLst>
          </p:cNvPr>
          <p:cNvSpPr txBox="1"/>
          <p:nvPr/>
        </p:nvSpPr>
        <p:spPr>
          <a:xfrm>
            <a:off x="2387602" y="1652738"/>
            <a:ext cx="3482625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67" b="1" dirty="0"/>
              <a:t>Extract </a:t>
            </a:r>
            <a:r>
              <a:rPr lang="en-US" sz="1867" b="1" dirty="0" err="1"/>
              <a:t>GeneID</a:t>
            </a:r>
            <a:r>
              <a:rPr lang="en-US" sz="1867" b="1" dirty="0"/>
              <a:t> (272 genes)</a:t>
            </a:r>
            <a:endParaRPr lang="en-US" sz="1867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F78DB8F-F42D-4A9F-A7AB-B7656F44B0D5}"/>
              </a:ext>
            </a:extLst>
          </p:cNvPr>
          <p:cNvSpPr txBox="1"/>
          <p:nvPr/>
        </p:nvSpPr>
        <p:spPr>
          <a:xfrm>
            <a:off x="2402952" y="2026071"/>
            <a:ext cx="3523585" cy="66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67" dirty="0">
                <a:solidFill>
                  <a:srgbClr val="0070C0"/>
                </a:solidFill>
              </a:rPr>
              <a:t>2 </a:t>
            </a:r>
            <a:r>
              <a:rPr lang="en-US" sz="1867" dirty="0" err="1">
                <a:solidFill>
                  <a:srgbClr val="0070C0"/>
                </a:solidFill>
              </a:rPr>
              <a:t>entrez</a:t>
            </a:r>
            <a:r>
              <a:rPr lang="en-US" sz="1867" dirty="0">
                <a:solidFill>
                  <a:srgbClr val="0070C0"/>
                </a:solidFill>
              </a:rPr>
              <a:t> ID were not assigned with gene name (“NA”)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9C49429-0AE7-4E1F-9A87-831A5F201BC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8781" y="2715677"/>
            <a:ext cx="3610564" cy="236165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68FDEF8-B070-4A52-A608-346722A2035D}"/>
              </a:ext>
            </a:extLst>
          </p:cNvPr>
          <p:cNvSpPr txBox="1"/>
          <p:nvPr/>
        </p:nvSpPr>
        <p:spPr>
          <a:xfrm>
            <a:off x="6171763" y="1588734"/>
            <a:ext cx="3395195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67" b="1" dirty="0"/>
              <a:t>Tissue Enrichment Analysis</a:t>
            </a:r>
            <a:endParaRPr lang="en-US" sz="1867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0026A77-DDB4-4037-BC60-3FF942F23DDF}"/>
              </a:ext>
            </a:extLst>
          </p:cNvPr>
          <p:cNvSpPr txBox="1"/>
          <p:nvPr/>
        </p:nvSpPr>
        <p:spPr>
          <a:xfrm>
            <a:off x="10046305" y="1676479"/>
            <a:ext cx="1694143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67" b="1" dirty="0"/>
              <a:t>Visualization</a:t>
            </a:r>
            <a:endParaRPr lang="en-US" sz="1867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8C86A3C-8247-430B-8385-F6DDD21EB56B}"/>
              </a:ext>
            </a:extLst>
          </p:cNvPr>
          <p:cNvSpPr/>
          <p:nvPr/>
        </p:nvSpPr>
        <p:spPr>
          <a:xfrm>
            <a:off x="6058948" y="1560864"/>
            <a:ext cx="3693921" cy="3582309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7041794-6EC3-472E-977F-84FC50F99311}"/>
              </a:ext>
            </a:extLst>
          </p:cNvPr>
          <p:cNvSpPr/>
          <p:nvPr/>
        </p:nvSpPr>
        <p:spPr>
          <a:xfrm>
            <a:off x="9839895" y="1550668"/>
            <a:ext cx="2196516" cy="3582309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F19D8DF-49B4-476F-87B2-35C58AA2AEE2}"/>
              </a:ext>
            </a:extLst>
          </p:cNvPr>
          <p:cNvSpPr txBox="1"/>
          <p:nvPr/>
        </p:nvSpPr>
        <p:spPr>
          <a:xfrm>
            <a:off x="7316878" y="4329544"/>
            <a:ext cx="2392487" cy="707694"/>
          </a:xfrm>
          <a:prstGeom prst="rect">
            <a:avLst/>
          </a:prstGeom>
          <a:solidFill>
            <a:schemeClr val="bg1"/>
          </a:solidFill>
          <a:ln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sz="1333" b="1" dirty="0"/>
              <a:t>R package – </a:t>
            </a:r>
            <a:r>
              <a:rPr lang="en-US" sz="1333" b="1" dirty="0" err="1"/>
              <a:t>TissueEnrich</a:t>
            </a:r>
            <a:endParaRPr lang="en-US" sz="1333" b="1" dirty="0"/>
          </a:p>
          <a:p>
            <a:pPr algn="r"/>
            <a:r>
              <a:rPr lang="en-US" sz="1333" b="1" dirty="0"/>
              <a:t>(Human Protein Atlas / </a:t>
            </a:r>
            <a:r>
              <a:rPr lang="en-US" sz="1333" b="1" dirty="0" err="1"/>
              <a:t>GTEx</a:t>
            </a:r>
            <a:r>
              <a:rPr lang="en-US" sz="1333" b="1" dirty="0"/>
              <a:t> / ENCODE)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976499F-BF75-4F5F-A72E-37E10A989996}"/>
              </a:ext>
            </a:extLst>
          </p:cNvPr>
          <p:cNvSpPr txBox="1"/>
          <p:nvPr/>
        </p:nvSpPr>
        <p:spPr>
          <a:xfrm>
            <a:off x="11002909" y="4586431"/>
            <a:ext cx="1026956" cy="502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333" dirty="0" err="1"/>
              <a:t>enrichPlot</a:t>
            </a:r>
            <a:endParaRPr lang="en-US" sz="1333" dirty="0"/>
          </a:p>
          <a:p>
            <a:pPr algn="r"/>
            <a:r>
              <a:rPr lang="en-US" sz="1333" dirty="0"/>
              <a:t>ggplot2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459685A-7D67-4CDE-96F9-883993A1CE81}"/>
              </a:ext>
            </a:extLst>
          </p:cNvPr>
          <p:cNvSpPr txBox="1"/>
          <p:nvPr/>
        </p:nvSpPr>
        <p:spPr>
          <a:xfrm>
            <a:off x="6171764" y="1964515"/>
            <a:ext cx="3523585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67" dirty="0">
                <a:solidFill>
                  <a:srgbClr val="0070C0"/>
                </a:solidFill>
              </a:rPr>
              <a:t>Human RNA-</a:t>
            </a:r>
            <a:r>
              <a:rPr lang="en-US" sz="1867" dirty="0" err="1">
                <a:solidFill>
                  <a:srgbClr val="0070C0"/>
                </a:solidFill>
              </a:rPr>
              <a:t>seq</a:t>
            </a:r>
            <a:r>
              <a:rPr lang="en-US" sz="1867" dirty="0">
                <a:solidFill>
                  <a:srgbClr val="0070C0"/>
                </a:solidFill>
              </a:rPr>
              <a:t> dataset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602C7B6-8E85-40DE-8091-EAFD3D372149}"/>
              </a:ext>
            </a:extLst>
          </p:cNvPr>
          <p:cNvSpPr txBox="1"/>
          <p:nvPr/>
        </p:nvSpPr>
        <p:spPr>
          <a:xfrm>
            <a:off x="930500" y="5326065"/>
            <a:ext cx="10536645" cy="66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67" b="1" dirty="0">
                <a:solidFill>
                  <a:srgbClr val="0070C0"/>
                </a:solidFill>
              </a:rPr>
              <a:t>Question: From 274 genes identified in C4-CD8-LAYN cluster, are there any common genes that are enriched in primary liver or liver cancers?</a:t>
            </a:r>
            <a:endParaRPr lang="en-US" sz="1867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9896586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CD3BB5A-F15C-4BB4-B83B-3261ED30A940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5600" y="2195533"/>
            <a:ext cx="8495061" cy="3775584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841CAA5-1497-43C2-B4F8-057BF741C9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718" y="-7121"/>
            <a:ext cx="11222567" cy="1311128"/>
          </a:xfrm>
        </p:spPr>
        <p:txBody>
          <a:bodyPr/>
          <a:lstStyle/>
          <a:p>
            <a:r>
              <a:rPr lang="en-US" dirty="0"/>
              <a:t>Tissue specific expression of 274 genes enriched in C4-CD8-LAYN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FFCDC1-E866-4356-A958-D6C1C49F514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11918" y="1359792"/>
            <a:ext cx="11707281" cy="466377"/>
          </a:xfrm>
        </p:spPr>
        <p:txBody>
          <a:bodyPr>
            <a:normAutofit fontScale="70000" lnSpcReduction="20000"/>
          </a:bodyPr>
          <a:lstStyle/>
          <a:p>
            <a:r>
              <a:rPr lang="en-US" sz="2400" dirty="0"/>
              <a:t>20+ genes were specific to lymph node, 2 to liver and 200+ genes were relatively universal, which are probably not good drug targets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42B0093-8A5E-4381-8B20-0C3B29110771}"/>
              </a:ext>
            </a:extLst>
          </p:cNvPr>
          <p:cNvSpPr/>
          <p:nvPr/>
        </p:nvSpPr>
        <p:spPr>
          <a:xfrm>
            <a:off x="5659331" y="2561965"/>
            <a:ext cx="4698274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67" i="1" dirty="0">
                <a:highlight>
                  <a:srgbClr val="00FF00"/>
                </a:highlight>
                <a:latin typeface="Calibri" panose="020F0502020204030204" pitchFamily="34" charset="0"/>
                <a:ea typeface="Malgun Gothic" panose="020B0503020000020004" pitchFamily="34" charset="-127"/>
              </a:rPr>
              <a:t>LAYN was not identified as tissue specific gene </a:t>
            </a:r>
            <a:endParaRPr lang="en-US" sz="2400" dirty="0">
              <a:highlight>
                <a:srgbClr val="00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010477587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93F9DC9-7E06-497B-A1D6-802553F204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718" y="564319"/>
            <a:ext cx="11222567" cy="701731"/>
          </a:xfrm>
        </p:spPr>
        <p:txBody>
          <a:bodyPr/>
          <a:lstStyle/>
          <a:p>
            <a:r>
              <a:rPr lang="en-US" dirty="0"/>
              <a:t>Pathway analysis – Scheme (20180828)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1B93FD-544D-4ABF-9291-4CEDDC4131F1}"/>
              </a:ext>
            </a:extLst>
          </p:cNvPr>
          <p:cNvSpPr txBox="1"/>
          <p:nvPr/>
        </p:nvSpPr>
        <p:spPr>
          <a:xfrm>
            <a:off x="262482" y="1772507"/>
            <a:ext cx="1711724" cy="954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67" b="1" dirty="0"/>
              <a:t>Table S2</a:t>
            </a:r>
          </a:p>
          <a:p>
            <a:r>
              <a:rPr lang="en-US" sz="1867" dirty="0"/>
              <a:t>Zheng et al., 2017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4DF65A-190F-42E4-9AD9-061658C7D658}"/>
              </a:ext>
            </a:extLst>
          </p:cNvPr>
          <p:cNvSpPr txBox="1"/>
          <p:nvPr/>
        </p:nvSpPr>
        <p:spPr>
          <a:xfrm>
            <a:off x="238257" y="2904309"/>
            <a:ext cx="2131315" cy="12416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67" dirty="0">
                <a:solidFill>
                  <a:srgbClr val="0070C0"/>
                </a:solidFill>
              </a:rPr>
              <a:t>List of signature genes in each cluster</a:t>
            </a:r>
          </a:p>
          <a:p>
            <a:r>
              <a:rPr lang="en-US" sz="1867" dirty="0">
                <a:solidFill>
                  <a:srgbClr val="0070C0"/>
                </a:solidFill>
              </a:rPr>
              <a:t>(C4-CD8-LAYN)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3176B14-D403-4500-8742-2AF133ACEF0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5027" y="2112985"/>
            <a:ext cx="3611285" cy="289307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6887664-9703-4B93-BB13-31A66195D405}"/>
              </a:ext>
            </a:extLst>
          </p:cNvPr>
          <p:cNvSpPr/>
          <p:nvPr/>
        </p:nvSpPr>
        <p:spPr>
          <a:xfrm>
            <a:off x="149176" y="1553537"/>
            <a:ext cx="2070821" cy="3573643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A983325-6EFF-4122-B226-AB7197B463BE}"/>
              </a:ext>
            </a:extLst>
          </p:cNvPr>
          <p:cNvSpPr/>
          <p:nvPr/>
        </p:nvSpPr>
        <p:spPr>
          <a:xfrm>
            <a:off x="2304968" y="1553538"/>
            <a:ext cx="3693921" cy="3582309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B3EA2A1-1420-408B-A61B-E90ECCA545F4}"/>
              </a:ext>
            </a:extLst>
          </p:cNvPr>
          <p:cNvSpPr txBox="1"/>
          <p:nvPr/>
        </p:nvSpPr>
        <p:spPr>
          <a:xfrm>
            <a:off x="2387602" y="1652738"/>
            <a:ext cx="3482625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67" b="1" dirty="0"/>
              <a:t>Extract </a:t>
            </a:r>
            <a:r>
              <a:rPr lang="en-US" sz="1867" b="1" dirty="0" err="1"/>
              <a:t>EntrezID</a:t>
            </a:r>
            <a:r>
              <a:rPr lang="en-US" sz="1867" b="1" dirty="0"/>
              <a:t> (274 genes)</a:t>
            </a:r>
            <a:endParaRPr lang="en-US" sz="1867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E5717C2-CB12-4C29-8E1F-F2BCA937DAD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5841" y="2589793"/>
            <a:ext cx="3635779" cy="206166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562F72-6713-43D9-AA63-E53E405E1AAE}"/>
              </a:ext>
            </a:extLst>
          </p:cNvPr>
          <p:cNvSpPr txBox="1"/>
          <p:nvPr/>
        </p:nvSpPr>
        <p:spPr>
          <a:xfrm>
            <a:off x="6171763" y="1588733"/>
            <a:ext cx="3395195" cy="954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67" b="1" dirty="0"/>
              <a:t>Over-representation test (e.g. 250 genes – depending on </a:t>
            </a:r>
            <a:r>
              <a:rPr lang="en-US" sz="1867" b="1" dirty="0" err="1"/>
              <a:t>geneset</a:t>
            </a:r>
            <a:r>
              <a:rPr lang="en-US" sz="1867" b="1" dirty="0"/>
              <a:t>)</a:t>
            </a:r>
            <a:endParaRPr lang="en-US" sz="1867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1213F5B-310C-498E-BD5C-097332570A9B}"/>
              </a:ext>
            </a:extLst>
          </p:cNvPr>
          <p:cNvSpPr txBox="1"/>
          <p:nvPr/>
        </p:nvSpPr>
        <p:spPr>
          <a:xfrm>
            <a:off x="10046305" y="1676479"/>
            <a:ext cx="1694143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67" b="1" dirty="0"/>
              <a:t>Visualization</a:t>
            </a:r>
            <a:endParaRPr lang="en-US" sz="1867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C584A32-0B4A-4C81-A24E-53E64A6D0D85}"/>
              </a:ext>
            </a:extLst>
          </p:cNvPr>
          <p:cNvSpPr/>
          <p:nvPr/>
        </p:nvSpPr>
        <p:spPr>
          <a:xfrm>
            <a:off x="6058948" y="1560864"/>
            <a:ext cx="3693921" cy="3582309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chemeClr val="bg1"/>
              </a:solidFill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85EC99A9-0C43-4BF5-916D-2A4DB563D0D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2369" y="2332027"/>
            <a:ext cx="2124543" cy="197444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5F5FD51E-F250-4287-8CD6-AC477598CAE9}"/>
              </a:ext>
            </a:extLst>
          </p:cNvPr>
          <p:cNvSpPr/>
          <p:nvPr/>
        </p:nvSpPr>
        <p:spPr>
          <a:xfrm>
            <a:off x="9839895" y="1550668"/>
            <a:ext cx="2196516" cy="3582309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BA6B771-54B3-498A-9F74-14DA161C2B0C}"/>
              </a:ext>
            </a:extLst>
          </p:cNvPr>
          <p:cNvSpPr txBox="1"/>
          <p:nvPr/>
        </p:nvSpPr>
        <p:spPr>
          <a:xfrm>
            <a:off x="7329134" y="4586431"/>
            <a:ext cx="2392487" cy="502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333" dirty="0"/>
              <a:t>DOSE – </a:t>
            </a:r>
            <a:r>
              <a:rPr lang="en-US" sz="1333" dirty="0" err="1"/>
              <a:t>DisGeNET</a:t>
            </a:r>
            <a:r>
              <a:rPr lang="en-US" sz="1333" dirty="0"/>
              <a:t>, DO</a:t>
            </a:r>
          </a:p>
          <a:p>
            <a:pPr algn="r"/>
            <a:r>
              <a:rPr lang="en-US" sz="1333" dirty="0" err="1"/>
              <a:t>clusterProfiler</a:t>
            </a:r>
            <a:r>
              <a:rPr lang="en-US" sz="1333" dirty="0"/>
              <a:t> – GO, KEGG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F311690-A63F-4EDB-85FC-33952C914B86}"/>
              </a:ext>
            </a:extLst>
          </p:cNvPr>
          <p:cNvSpPr txBox="1"/>
          <p:nvPr/>
        </p:nvSpPr>
        <p:spPr>
          <a:xfrm>
            <a:off x="11002909" y="4586431"/>
            <a:ext cx="1026956" cy="502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333" dirty="0" err="1"/>
              <a:t>enrichPlot</a:t>
            </a:r>
            <a:endParaRPr lang="en-US" sz="1333" dirty="0"/>
          </a:p>
          <a:p>
            <a:pPr algn="r"/>
            <a:r>
              <a:rPr lang="en-US" sz="1333" dirty="0"/>
              <a:t>ggplot2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3D029AF-9BA8-4709-A5AD-9F6E37002CFD}"/>
              </a:ext>
            </a:extLst>
          </p:cNvPr>
          <p:cNvSpPr/>
          <p:nvPr/>
        </p:nvSpPr>
        <p:spPr>
          <a:xfrm>
            <a:off x="543898" y="5285225"/>
            <a:ext cx="11255729" cy="6669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67" b="1" dirty="0">
                <a:solidFill>
                  <a:schemeClr val="accent1"/>
                </a:solidFill>
              </a:rPr>
              <a:t>Limitation of the whole approach: ALL gene set analysis is knowledge-based. Novel genes and known genes with novel function will not </a:t>
            </a:r>
            <a:r>
              <a:rPr lang="en-US" sz="1867" b="1">
                <a:solidFill>
                  <a:schemeClr val="accent1"/>
                </a:solidFill>
              </a:rPr>
              <a:t>be considered </a:t>
            </a:r>
            <a:r>
              <a:rPr lang="en-US" sz="1867" b="1" dirty="0">
                <a:solidFill>
                  <a:schemeClr val="accent1"/>
                </a:solidFill>
              </a:rPr>
              <a:t>in the pathway analysis </a:t>
            </a:r>
          </a:p>
        </p:txBody>
      </p:sp>
    </p:spTree>
    <p:extLst>
      <p:ext uri="{BB962C8B-B14F-4D97-AF65-F5344CB8AC3E}">
        <p14:creationId xmlns:p14="http://schemas.microsoft.com/office/powerpoint/2010/main" val="24282241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3BDF653-53AF-448C-AD4A-97E848A665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21 Lymph node specific genes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F21901-0A55-46C9-8EFA-418DB77BAD14}"/>
              </a:ext>
            </a:extLst>
          </p:cNvPr>
          <p:cNvSpPr txBox="1"/>
          <p:nvPr/>
        </p:nvSpPr>
        <p:spPr>
          <a:xfrm>
            <a:off x="168985" y="1575583"/>
            <a:ext cx="3657599" cy="38275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67" dirty="0"/>
              <a:t>(1) Lymph node, spleen, appendix and bone marrow partially shared gene list </a:t>
            </a:r>
          </a:p>
          <a:p>
            <a:endParaRPr lang="en-US" sz="1867" dirty="0"/>
          </a:p>
          <a:p>
            <a:r>
              <a:rPr lang="en-US" sz="1867" dirty="0"/>
              <a:t>(2) LAYN was not identified as enriched genes from any tissues. Probably because LAYN is activation/exhaustion specific, not because universal expression. </a:t>
            </a:r>
          </a:p>
          <a:p>
            <a:endParaRPr lang="en-US" sz="1867" dirty="0"/>
          </a:p>
          <a:p>
            <a:r>
              <a:rPr lang="en-US" sz="1867" dirty="0">
                <a:solidFill>
                  <a:srgbClr val="0070C0"/>
                </a:solidFill>
              </a:rPr>
              <a:t>(3) These could be potential genes to follow if trying to target only immune cells.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5E646BC-5507-40BF-994A-2FBD873EB2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9028" y="1203484"/>
            <a:ext cx="7914323" cy="4948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638568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3BDF653-53AF-448C-AD4A-97E848A665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liver specific genes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2EFEFB-BD78-4317-AC4E-3B4DE0F6DC9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en-US" sz="2400" dirty="0"/>
              <a:t>Liver specific genes that were commonly expressed in C4-CD8-LAYN cluster: </a:t>
            </a:r>
          </a:p>
          <a:p>
            <a:r>
              <a:rPr lang="en-US" sz="2400" dirty="0"/>
              <a:t>SARDH and GLDC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654C3A-97AB-4C82-AA54-8E9B91C89261}"/>
              </a:ext>
            </a:extLst>
          </p:cNvPr>
          <p:cNvSpPr txBox="1"/>
          <p:nvPr/>
        </p:nvSpPr>
        <p:spPr>
          <a:xfrm>
            <a:off x="1728538" y="5436341"/>
            <a:ext cx="8734925" cy="954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67" dirty="0"/>
              <a:t>Plan: Validate this results using mouse tissue with </a:t>
            </a:r>
            <a:r>
              <a:rPr lang="en-US" sz="1867" dirty="0" err="1"/>
              <a:t>qRT</a:t>
            </a:r>
            <a:r>
              <a:rPr lang="en-US" sz="1867" dirty="0"/>
              <a:t>-PCR</a:t>
            </a:r>
          </a:p>
          <a:p>
            <a:r>
              <a:rPr lang="en-US" sz="1867" dirty="0"/>
              <a:t>(Perfusion </a:t>
            </a:r>
            <a:r>
              <a:rPr lang="en-US" sz="1867" dirty="0">
                <a:sym typeface="Wingdings" panose="05000000000000000000" pitchFamily="2" charset="2"/>
              </a:rPr>
              <a:t> liver, lung, heart, lymph node, spleen, bone marrow, Thymus, and Kidney) : </a:t>
            </a:r>
            <a:r>
              <a:rPr lang="en-US" sz="1867" dirty="0">
                <a:solidFill>
                  <a:srgbClr val="FF0000"/>
                </a:solidFill>
                <a:sym typeface="Wingdings" panose="05000000000000000000" pitchFamily="2" charset="2"/>
              </a:rPr>
              <a:t>Do I need animal protocol for this?</a:t>
            </a:r>
            <a:endParaRPr lang="en-US" sz="1867" dirty="0">
              <a:solidFill>
                <a:srgbClr val="FF0000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60BC869-638D-4320-9B80-57B996BAC2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6834" y="2676018"/>
            <a:ext cx="7818333" cy="2455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250401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3729E52-C5D1-48FD-BB10-A4A1650F3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Fold Changes of Targets of interests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0B96179-5ED1-44C0-BDDC-C94ED74BD5E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43"/>
          <a:stretch/>
        </p:blipFill>
        <p:spPr>
          <a:xfrm>
            <a:off x="0" y="1941094"/>
            <a:ext cx="12192000" cy="38663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A3564F1-2C6A-45E3-BDD9-0E7060983411}"/>
              </a:ext>
            </a:extLst>
          </p:cNvPr>
          <p:cNvSpPr txBox="1"/>
          <p:nvPr/>
        </p:nvSpPr>
        <p:spPr>
          <a:xfrm>
            <a:off x="48126" y="1451569"/>
            <a:ext cx="5143396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67" b="1" dirty="0"/>
              <a:t>C4-CD8-LAYN (272 genes, two NAs were excluded)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4A8E321-928E-440A-8E4A-36AB19125F61}"/>
              </a:ext>
            </a:extLst>
          </p:cNvPr>
          <p:cNvSpPr txBox="1"/>
          <p:nvPr/>
        </p:nvSpPr>
        <p:spPr>
          <a:xfrm>
            <a:off x="713874" y="3080084"/>
            <a:ext cx="1264833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67" b="1" dirty="0"/>
              <a:t>LAYN (122)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02EDBDD-8EB3-40A1-9C17-DD664A1F680D}"/>
              </a:ext>
            </a:extLst>
          </p:cNvPr>
          <p:cNvSpPr txBox="1"/>
          <p:nvPr/>
        </p:nvSpPr>
        <p:spPr>
          <a:xfrm>
            <a:off x="1373442" y="3364423"/>
            <a:ext cx="1448089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67" b="1" dirty="0"/>
              <a:t>SARDH (102)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2F80405-0E83-4CAB-BE3E-F70E72198B4D}"/>
              </a:ext>
            </a:extLst>
          </p:cNvPr>
          <p:cNvSpPr txBox="1"/>
          <p:nvPr/>
        </p:nvSpPr>
        <p:spPr>
          <a:xfrm>
            <a:off x="3296639" y="3601692"/>
            <a:ext cx="1164101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67" b="1" dirty="0"/>
              <a:t>GLDC (53)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746B609-8099-4A43-B2F2-5CC9EDBA15EC}"/>
              </a:ext>
            </a:extLst>
          </p:cNvPr>
          <p:cNvSpPr txBox="1"/>
          <p:nvPr/>
        </p:nvSpPr>
        <p:spPr>
          <a:xfrm>
            <a:off x="6299186" y="1451568"/>
            <a:ext cx="1805944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67" b="1" dirty="0">
                <a:solidFill>
                  <a:srgbClr val="FF0000"/>
                </a:solidFill>
              </a:rPr>
              <a:t>What is </a:t>
            </a:r>
            <a:r>
              <a:rPr lang="en-US" sz="1867" b="1">
                <a:solidFill>
                  <a:srgbClr val="FF0000"/>
                </a:solidFill>
              </a:rPr>
              <a:t>F value?</a:t>
            </a:r>
            <a:endParaRPr lang="en-US" sz="1867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5616560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CE803A0-76D3-4FE7-BE7C-ADB6211EB4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718" y="259619"/>
            <a:ext cx="11222567" cy="1311128"/>
          </a:xfrm>
        </p:spPr>
        <p:txBody>
          <a:bodyPr/>
          <a:lstStyle/>
          <a:p>
            <a:r>
              <a:rPr lang="en-US" dirty="0"/>
              <a:t>Three gene expression in C4-CD8-LAYN cluster (Liver)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0E8B514-9105-4D10-924F-10D6849E7BD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18" t="15910" r="1579" b="17158"/>
          <a:stretch/>
        </p:blipFill>
        <p:spPr>
          <a:xfrm>
            <a:off x="1094874" y="1540256"/>
            <a:ext cx="9729537" cy="4291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436794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6F55461-FA62-4407-9991-DB3772126CCE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661" y="2282893"/>
            <a:ext cx="3479759" cy="3332191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80D82F9-DDE5-43CF-8DBC-4AE04F09B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Co-expression profile of LAYN, </a:t>
            </a:r>
            <a:r>
              <a:rPr lang="en-US" dirty="0" err="1"/>
              <a:t>SARdh</a:t>
            </a:r>
            <a:r>
              <a:rPr lang="en-US" dirty="0"/>
              <a:t> and </a:t>
            </a:r>
            <a:r>
              <a:rPr lang="en-US" dirty="0" err="1"/>
              <a:t>gldc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0A7A2C-5F31-432E-B378-FA7352FD519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Poor co-expression? Detection issue?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6FFCCFD-F8A3-4F80-B507-4DA3C66E8DC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7010" y="2282894"/>
            <a:ext cx="3531927" cy="333219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9C155DB-3BAC-42CA-A558-2754299FFE6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5527" y="2282893"/>
            <a:ext cx="3531928" cy="3334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143436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5097C9B-630F-4574-AF04-39830EA7FC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718" y="-7121"/>
            <a:ext cx="11222567" cy="1311128"/>
          </a:xfrm>
        </p:spPr>
        <p:txBody>
          <a:bodyPr/>
          <a:lstStyle/>
          <a:p>
            <a:r>
              <a:rPr lang="en-US" dirty="0"/>
              <a:t>SARDH expression in </a:t>
            </a:r>
            <a:r>
              <a:rPr lang="en-US" dirty="0">
                <a:solidFill>
                  <a:schemeClr val="tx1"/>
                </a:solidFill>
              </a:rPr>
              <a:t>Cancer</a:t>
            </a:r>
            <a:r>
              <a:rPr lang="en-US" dirty="0"/>
              <a:t> (The Human Protein Atlas)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E9CB068-7AC5-4324-B4F3-817443006E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620" y="1767673"/>
            <a:ext cx="5432525" cy="347491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1A890A7-BD6F-4F35-B8D2-E3B7F120FA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6823" y="1767675"/>
            <a:ext cx="5252773" cy="347491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AAD4819-3D16-459E-A252-C515BE2C850E}"/>
              </a:ext>
            </a:extLst>
          </p:cNvPr>
          <p:cNvSpPr txBox="1"/>
          <p:nvPr/>
        </p:nvSpPr>
        <p:spPr>
          <a:xfrm>
            <a:off x="2191658" y="2670628"/>
            <a:ext cx="2355581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67" b="1" dirty="0"/>
              <a:t>10~30 copies per cells</a:t>
            </a:r>
          </a:p>
        </p:txBody>
      </p:sp>
    </p:spTree>
    <p:extLst>
      <p:ext uri="{BB962C8B-B14F-4D97-AF65-F5344CB8AC3E}">
        <p14:creationId xmlns:p14="http://schemas.microsoft.com/office/powerpoint/2010/main" val="2342002547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5097C9B-630F-4574-AF04-39830EA7FC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718" y="-7119"/>
            <a:ext cx="11222567" cy="1311128"/>
          </a:xfrm>
        </p:spPr>
        <p:txBody>
          <a:bodyPr/>
          <a:lstStyle/>
          <a:p>
            <a:r>
              <a:rPr lang="en-US" dirty="0"/>
              <a:t>GLDC expression in Cancer (The Human Protein Atlas)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EA37F4-98C9-4369-B401-FD64D5AC55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948" y="1691544"/>
            <a:ext cx="5511512" cy="34749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855F4B4-7968-4989-86A5-2CA3228ADF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1709" y="1691544"/>
            <a:ext cx="5130968" cy="347491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A42DC17-67A5-4AD2-B29F-338BE38A9E13}"/>
              </a:ext>
            </a:extLst>
          </p:cNvPr>
          <p:cNvSpPr/>
          <p:nvPr/>
        </p:nvSpPr>
        <p:spPr>
          <a:xfrm>
            <a:off x="201600" y="5297158"/>
            <a:ext cx="1413201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Without comparison with adjacent normal tissue, this inter-tissue comparison does not mean much.</a:t>
            </a:r>
          </a:p>
          <a:p>
            <a:r>
              <a:rPr lang="en-US" sz="2400" dirty="0">
                <a:solidFill>
                  <a:srgbClr val="0070C0"/>
                </a:solidFill>
              </a:rPr>
              <a:t>We can just naively say these two genes are at least expressed in liver cancer, and relatively liver cancer specific.</a:t>
            </a:r>
          </a:p>
        </p:txBody>
      </p:sp>
    </p:spTree>
    <p:extLst>
      <p:ext uri="{BB962C8B-B14F-4D97-AF65-F5344CB8AC3E}">
        <p14:creationId xmlns:p14="http://schemas.microsoft.com/office/powerpoint/2010/main" val="1642012451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97DF80F-5B33-4EF6-A597-5168606CF7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SARDH and GLDC mutation in liver cancer (TCGA)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D908743-708B-479B-AB88-6992F98594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3042" y="1404114"/>
            <a:ext cx="8598959" cy="447367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B0939C5-7949-496D-BEC5-93407E332986}"/>
              </a:ext>
            </a:extLst>
          </p:cNvPr>
          <p:cNvSpPr/>
          <p:nvPr/>
        </p:nvSpPr>
        <p:spPr>
          <a:xfrm>
            <a:off x="1" y="1593550"/>
            <a:ext cx="3695999" cy="44021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67" dirty="0"/>
              <a:t>TTN, TP53, CTNNb1 are the top 3 genes frequently mutated genes in liver. </a:t>
            </a:r>
          </a:p>
          <a:p>
            <a:endParaRPr lang="en-US" sz="1867" dirty="0">
              <a:solidFill>
                <a:srgbClr val="0070C0"/>
              </a:solidFill>
            </a:endParaRPr>
          </a:p>
          <a:p>
            <a:r>
              <a:rPr lang="en-US" sz="1867" dirty="0">
                <a:solidFill>
                  <a:srgbClr val="0070C0"/>
                </a:solidFill>
              </a:rPr>
              <a:t>SARDH, GLDC and GNMT are rarely mutated in liver cancer.</a:t>
            </a:r>
          </a:p>
          <a:p>
            <a:endParaRPr lang="en-US" sz="1867" dirty="0">
              <a:solidFill>
                <a:srgbClr val="0070C0"/>
              </a:solidFill>
            </a:endParaRPr>
          </a:p>
          <a:p>
            <a:r>
              <a:rPr lang="en-US" sz="1867" dirty="0"/>
              <a:t>- SARDH P383T (two cases)</a:t>
            </a:r>
          </a:p>
          <a:p>
            <a:r>
              <a:rPr lang="en-US" sz="1867" dirty="0"/>
              <a:t>- SARDH P118L</a:t>
            </a:r>
          </a:p>
          <a:p>
            <a:r>
              <a:rPr lang="en-US" sz="1867" dirty="0"/>
              <a:t>- GLDC A454S</a:t>
            </a:r>
          </a:p>
          <a:p>
            <a:r>
              <a:rPr lang="en-US" sz="1867" dirty="0"/>
              <a:t>- GLDC V322E</a:t>
            </a:r>
          </a:p>
          <a:p>
            <a:r>
              <a:rPr lang="en-US" sz="1867" dirty="0"/>
              <a:t>- GLDC L207Hfs*25(frameshift)</a:t>
            </a:r>
          </a:p>
          <a:p>
            <a:r>
              <a:rPr lang="en-US" sz="1867" dirty="0"/>
              <a:t>- GNMT R157Q</a:t>
            </a:r>
          </a:p>
          <a:p>
            <a:r>
              <a:rPr lang="en-US" sz="1867" dirty="0"/>
              <a:t>- GNMT A230D</a:t>
            </a:r>
          </a:p>
          <a:p>
            <a:endParaRPr lang="en-US" sz="1867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0947713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2">
            <a:extLst>
              <a:ext uri="{FF2B5EF4-FFF2-40B4-BE49-F238E27FC236}">
                <a16:creationId xmlns:a16="http://schemas.microsoft.com/office/drawing/2014/main" id="{8BE71F26-893B-4027-887A-588ABB9E0E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718" y="564319"/>
            <a:ext cx="11222567" cy="701731"/>
          </a:xfrm>
        </p:spPr>
        <p:txBody>
          <a:bodyPr/>
          <a:lstStyle/>
          <a:p>
            <a:r>
              <a:rPr lang="en-US" dirty="0"/>
              <a:t>Advanced TCGA analysis (Future Plan)</a:t>
            </a:r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2BA00C60-BE2A-4020-8EDA-C8F00FC6095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84717" y="2282891"/>
            <a:ext cx="11554880" cy="3312341"/>
          </a:xfrm>
        </p:spPr>
        <p:txBody>
          <a:bodyPr/>
          <a:lstStyle/>
          <a:p>
            <a:pPr marL="0" indent="0">
              <a:buNone/>
            </a:pPr>
            <a:r>
              <a:rPr lang="en-US" sz="1867" dirty="0"/>
              <a:t>TCGA datasets:</a:t>
            </a:r>
          </a:p>
          <a:p>
            <a:r>
              <a:rPr lang="en-US" sz="1867" dirty="0"/>
              <a:t>Level 1 – Raw Data</a:t>
            </a:r>
          </a:p>
          <a:p>
            <a:r>
              <a:rPr lang="en-US" sz="1867" dirty="0"/>
              <a:t>Level 2 – Processed Data</a:t>
            </a:r>
          </a:p>
          <a:p>
            <a:r>
              <a:rPr lang="en-US" sz="1867" dirty="0"/>
              <a:t>Level 3 – Segmented or Interpreted Data</a:t>
            </a:r>
          </a:p>
          <a:p>
            <a:r>
              <a:rPr lang="en-US" sz="1867" dirty="0"/>
              <a:t>Level 4 – Region of Interest Data</a:t>
            </a:r>
          </a:p>
          <a:p>
            <a:r>
              <a:rPr lang="en-US" sz="1867" dirty="0"/>
              <a:t>Data access: TCGA data portal (Level 1-3, </a:t>
            </a:r>
            <a:r>
              <a:rPr lang="en-US" sz="1867" dirty="0" err="1">
                <a:solidFill>
                  <a:srgbClr val="00B0F0"/>
                </a:solidFill>
              </a:rPr>
              <a:t>TCGAbiolinks</a:t>
            </a:r>
            <a:r>
              <a:rPr lang="en-US" sz="1867" dirty="0">
                <a:solidFill>
                  <a:srgbClr val="00B0F0"/>
                </a:solidFill>
              </a:rPr>
              <a:t> in R</a:t>
            </a:r>
            <a:r>
              <a:rPr lang="en-US" sz="1867" dirty="0"/>
              <a:t>), </a:t>
            </a:r>
            <a:r>
              <a:rPr lang="en-US" sz="1867" dirty="0" err="1"/>
              <a:t>Firehorse</a:t>
            </a:r>
            <a:r>
              <a:rPr lang="en-US" sz="1867" dirty="0"/>
              <a:t> (Level 3 and 4, </a:t>
            </a:r>
            <a:r>
              <a:rPr lang="en-US" sz="1867" dirty="0" err="1">
                <a:solidFill>
                  <a:srgbClr val="00B0F0"/>
                </a:solidFill>
              </a:rPr>
              <a:t>RTGCAtoolbox</a:t>
            </a:r>
            <a:r>
              <a:rPr lang="en-US" sz="1867" dirty="0">
                <a:solidFill>
                  <a:srgbClr val="00B0F0"/>
                </a:solidFill>
              </a:rPr>
              <a:t> in R</a:t>
            </a:r>
            <a:r>
              <a:rPr lang="en-US" sz="1867" dirty="0"/>
              <a:t>)</a:t>
            </a:r>
          </a:p>
          <a:p>
            <a:endParaRPr lang="en-US" sz="1867" dirty="0"/>
          </a:p>
          <a:p>
            <a:r>
              <a:rPr lang="en-US" sz="1867" dirty="0">
                <a:solidFill>
                  <a:srgbClr val="0070C0"/>
                </a:solidFill>
              </a:rPr>
              <a:t>DNA Methylation and RNA-</a:t>
            </a:r>
            <a:r>
              <a:rPr lang="en-US" sz="1867" dirty="0" err="1">
                <a:solidFill>
                  <a:srgbClr val="0070C0"/>
                </a:solidFill>
              </a:rPr>
              <a:t>seq</a:t>
            </a:r>
            <a:r>
              <a:rPr lang="en-US" sz="1867" dirty="0">
                <a:solidFill>
                  <a:srgbClr val="0070C0"/>
                </a:solidFill>
              </a:rPr>
              <a:t> data is available from TCGA database but not accessible from Web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01A9413F-1735-4D93-AD33-4F0B05D0EBC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84719" y="1528235"/>
            <a:ext cx="11222565" cy="469900"/>
          </a:xfrm>
        </p:spPr>
        <p:txBody>
          <a:bodyPr/>
          <a:lstStyle/>
          <a:p>
            <a:r>
              <a:rPr lang="en-US" sz="2667" dirty="0"/>
              <a:t>IDEA: Phenotype could be from “expression” not by “mutations” in CDS</a:t>
            </a:r>
          </a:p>
        </p:txBody>
      </p:sp>
    </p:spTree>
    <p:extLst>
      <p:ext uri="{BB962C8B-B14F-4D97-AF65-F5344CB8AC3E}">
        <p14:creationId xmlns:p14="http://schemas.microsoft.com/office/powerpoint/2010/main" val="937316289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AD5673A-5C31-4FD9-8F8E-67A3EBA774D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84718" y="1479550"/>
            <a:ext cx="11222567" cy="3898900"/>
          </a:xfrm>
        </p:spPr>
        <p:txBody>
          <a:bodyPr/>
          <a:lstStyle/>
          <a:p>
            <a:r>
              <a:rPr lang="en-US" sz="1867" dirty="0"/>
              <a:t>Download: Liver cancer RNA-</a:t>
            </a:r>
            <a:r>
              <a:rPr lang="en-US" sz="1867" dirty="0" err="1"/>
              <a:t>seq</a:t>
            </a:r>
            <a:r>
              <a:rPr lang="en-US" sz="1867" dirty="0"/>
              <a:t> dataset </a:t>
            </a:r>
            <a:r>
              <a:rPr lang="en-US" sz="1867" dirty="0">
                <a:sym typeface="Wingdings" panose="05000000000000000000" pitchFamily="2" charset="2"/>
              </a:rPr>
              <a:t> I need to normalize by myself</a:t>
            </a:r>
          </a:p>
          <a:p>
            <a:r>
              <a:rPr lang="en-US" sz="1867" dirty="0">
                <a:sym typeface="Wingdings" panose="05000000000000000000" pitchFamily="2" charset="2"/>
              </a:rPr>
              <a:t>Download: Methylation dataset</a:t>
            </a:r>
          </a:p>
          <a:p>
            <a:endParaRPr lang="en-US" sz="1867" dirty="0"/>
          </a:p>
          <a:p>
            <a:r>
              <a:rPr lang="en-US" sz="1867" dirty="0">
                <a:sym typeface="Wingdings" panose="05000000000000000000" pitchFamily="2" charset="2"/>
              </a:rPr>
              <a:t>Integrated analysis of methylation and expression  </a:t>
            </a:r>
            <a:r>
              <a:rPr lang="en-US" sz="1867" dirty="0">
                <a:solidFill>
                  <a:srgbClr val="00B0F0"/>
                </a:solidFill>
                <a:sym typeface="Wingdings" panose="05000000000000000000" pitchFamily="2" charset="2"/>
              </a:rPr>
              <a:t>“Starburst plot” with gene name. Does SARDH and GLDC is overexpressed? Correlated with methylation status?</a:t>
            </a:r>
          </a:p>
          <a:p>
            <a:r>
              <a:rPr lang="en-US" sz="1867" dirty="0">
                <a:sym typeface="Wingdings" panose="05000000000000000000" pitchFamily="2" charset="2"/>
              </a:rPr>
              <a:t>Survival analysis  Which categories? Does it really meaningful?</a:t>
            </a:r>
          </a:p>
          <a:p>
            <a:endParaRPr lang="en-US" sz="1867" dirty="0">
              <a:solidFill>
                <a:srgbClr val="00B0F0"/>
              </a:solidFill>
              <a:sym typeface="Wingdings" panose="05000000000000000000" pitchFamily="2" charset="2"/>
            </a:endParaRPr>
          </a:p>
          <a:p>
            <a:r>
              <a:rPr lang="en-US" sz="1867" dirty="0">
                <a:solidFill>
                  <a:srgbClr val="FF0000"/>
                </a:solidFill>
                <a:sym typeface="Wingdings" panose="05000000000000000000" pitchFamily="2" charset="2"/>
              </a:rPr>
              <a:t>Question: What should I compare with? Different subtypes of HCC? Compare stages (IV vs I)? I need something to compare to </a:t>
            </a:r>
            <a:endParaRPr lang="en-US" sz="1867" dirty="0">
              <a:solidFill>
                <a:srgbClr val="FF0000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A1D1BFD-D53E-492E-BE84-3AD1BE6D46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718" y="-7121"/>
            <a:ext cx="11222567" cy="1311128"/>
          </a:xfrm>
        </p:spPr>
        <p:txBody>
          <a:bodyPr/>
          <a:lstStyle/>
          <a:p>
            <a:r>
              <a:rPr lang="en-US" dirty="0"/>
              <a:t>Advanced TCGA Analysis – Methylation and expression datasets</a:t>
            </a:r>
          </a:p>
        </p:txBody>
      </p:sp>
    </p:spTree>
    <p:extLst>
      <p:ext uri="{BB962C8B-B14F-4D97-AF65-F5344CB8AC3E}">
        <p14:creationId xmlns:p14="http://schemas.microsoft.com/office/powerpoint/2010/main" val="1741057488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3F76258-F8ED-4B9E-B227-3BD3E498CE8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84717" y="2072643"/>
            <a:ext cx="11222569" cy="2292880"/>
          </a:xfrm>
        </p:spPr>
        <p:txBody>
          <a:bodyPr>
            <a:normAutofit lnSpcReduction="10000"/>
          </a:bodyPr>
          <a:lstStyle/>
          <a:p>
            <a:r>
              <a:rPr lang="en-US" sz="2133" dirty="0" err="1"/>
              <a:t>DisGenNET</a:t>
            </a:r>
            <a:r>
              <a:rPr lang="en-US" sz="2133" dirty="0"/>
              <a:t> – Disease </a:t>
            </a:r>
          </a:p>
          <a:p>
            <a:r>
              <a:rPr lang="en-US" sz="2133" dirty="0"/>
              <a:t>DO ontology - Disease</a:t>
            </a:r>
          </a:p>
          <a:p>
            <a:r>
              <a:rPr lang="en-US" sz="2133" dirty="0"/>
              <a:t>KEGG - Pathway</a:t>
            </a:r>
          </a:p>
          <a:p>
            <a:r>
              <a:rPr lang="en-US" sz="2133" dirty="0"/>
              <a:t>GO ontology – Cellular Component, Molecular Function, Biological Process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accent1"/>
                </a:solidFill>
              </a:rPr>
              <a:t>Limitations: ORA treats each gene equally! (No fold change or significance are considered for representation)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78451B-B093-460A-8F6F-3CC8448930D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Over-representation analysis (ORA) - completed</a:t>
            </a: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CEA15AFA-34F6-41E5-86EB-934203FF11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718" y="-7121"/>
            <a:ext cx="11222567" cy="1311128"/>
          </a:xfrm>
        </p:spPr>
        <p:txBody>
          <a:bodyPr/>
          <a:lstStyle/>
          <a:p>
            <a:r>
              <a:rPr lang="en-US" dirty="0"/>
              <a:t>Pathway analysis: over-representation analysis (ORA)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B8DA5DCA-C19E-4F55-B606-21B693F1B72B}"/>
              </a:ext>
            </a:extLst>
          </p:cNvPr>
          <p:cNvSpPr txBox="1">
            <a:spLocks/>
          </p:cNvSpPr>
          <p:nvPr/>
        </p:nvSpPr>
        <p:spPr>
          <a:xfrm>
            <a:off x="484718" y="4621147"/>
            <a:ext cx="11222565" cy="469900"/>
          </a:xfrm>
          <a:prstGeom prst="rect">
            <a:avLst/>
          </a:prstGeom>
        </p:spPr>
        <p:txBody>
          <a:bodyPr vert="horz" lIns="121920" tIns="60960" rIns="121920" bIns="60960" rtlCol="0">
            <a:noAutofit/>
          </a:bodyPr>
          <a:lstStyle>
            <a:lvl1pPr marL="0" indent="0" algn="l" defTabSz="2857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None/>
              <a:defRPr sz="2400" b="1" kern="1200" spc="0" baseline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 marL="231770" indent="0" algn="l" defTabSz="2857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None/>
              <a:defRPr sz="2200" b="1" kern="1200" spc="0" baseline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2pPr>
            <a:lvl3pPr marL="457189" indent="0" algn="l" defTabSz="2857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None/>
              <a:defRPr sz="2200" b="1" kern="1200" spc="0" baseline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3pPr>
            <a:lvl4pPr marL="688958" indent="0" algn="l" defTabSz="2857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None/>
              <a:defRPr sz="2200" b="1" kern="1200" baseline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4pPr>
            <a:lvl5pPr marL="914378" indent="0" algn="l" defTabSz="2857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None/>
              <a:defRPr sz="2200" b="1" kern="1200" baseline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5pPr>
            <a:lvl6pPr marL="714251" indent="0" algn="l" defTabSz="285700" rtl="0" eaLnBrk="1" latinLnBrk="0" hangingPunct="1">
              <a:lnSpc>
                <a:spcPct val="90000"/>
              </a:lnSpc>
              <a:spcBef>
                <a:spcPts val="156"/>
              </a:spcBef>
              <a:buFont typeface="Arial" panose="020B0604020202020204" pitchFamily="34" charset="0"/>
              <a:buNone/>
              <a:defRPr sz="5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28526" indent="-71426" algn="l" defTabSz="285700" rtl="0" eaLnBrk="1" latinLnBrk="0" hangingPunct="1">
              <a:lnSpc>
                <a:spcPct val="90000"/>
              </a:lnSpc>
              <a:spcBef>
                <a:spcPts val="156"/>
              </a:spcBef>
              <a:buFont typeface="Arial" panose="020B0604020202020204" pitchFamily="34" charset="0"/>
              <a:buChar char="•"/>
              <a:defRPr sz="5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071377" indent="-71426" algn="l" defTabSz="285700" rtl="0" eaLnBrk="1" latinLnBrk="0" hangingPunct="1">
              <a:lnSpc>
                <a:spcPct val="90000"/>
              </a:lnSpc>
              <a:spcBef>
                <a:spcPts val="156"/>
              </a:spcBef>
              <a:buFont typeface="Arial" panose="020B0604020202020204" pitchFamily="34" charset="0"/>
              <a:buChar char="•"/>
              <a:defRPr sz="5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14227" indent="-71426" algn="l" defTabSz="285700" rtl="0" eaLnBrk="1" latinLnBrk="0" hangingPunct="1">
              <a:lnSpc>
                <a:spcPct val="90000"/>
              </a:lnSpc>
              <a:spcBef>
                <a:spcPts val="156"/>
              </a:spcBef>
              <a:buFont typeface="Arial" panose="020B0604020202020204" pitchFamily="34" charset="0"/>
              <a:buChar char="•"/>
              <a:defRPr sz="5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Analysis requires fold-changes or p-values as input (FCS)</a:t>
            </a:r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1A1FA513-B8C4-42A8-AE05-86BA3601942C}"/>
              </a:ext>
            </a:extLst>
          </p:cNvPr>
          <p:cNvSpPr txBox="1">
            <a:spLocks/>
          </p:cNvSpPr>
          <p:nvPr/>
        </p:nvSpPr>
        <p:spPr>
          <a:xfrm>
            <a:off x="484717" y="5230889"/>
            <a:ext cx="11222567" cy="656591"/>
          </a:xfrm>
          <a:prstGeom prst="rect">
            <a:avLst/>
          </a:prstGeom>
        </p:spPr>
        <p:txBody>
          <a:bodyPr vert="horz" lIns="121920" tIns="60960" rIns="121920" bIns="60960" rtlCol="0">
            <a:noAutofit/>
          </a:bodyPr>
          <a:lstStyle>
            <a:lvl1pPr marL="231770" indent="-231770" algn="l" defTabSz="2857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 sz="2200" b="1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9" indent="-225419" algn="l" defTabSz="2857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–"/>
              <a:defRPr sz="2000" b="1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8958" indent="-231770" algn="l" defTabSz="2857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 sz="1800" b="1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78" indent="-225419" algn="l" defTabSz="2857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–"/>
              <a:defRPr sz="16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84236" indent="-169859" algn="l" defTabSz="2857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 sz="14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14251" indent="0" algn="l" defTabSz="285700" rtl="0" eaLnBrk="1" latinLnBrk="0" hangingPunct="1">
              <a:lnSpc>
                <a:spcPct val="90000"/>
              </a:lnSpc>
              <a:spcBef>
                <a:spcPts val="156"/>
              </a:spcBef>
              <a:buFont typeface="Arial" panose="020B0604020202020204" pitchFamily="34" charset="0"/>
              <a:buNone/>
              <a:defRPr sz="5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28526" indent="-71426" algn="l" defTabSz="285700" rtl="0" eaLnBrk="1" latinLnBrk="0" hangingPunct="1">
              <a:lnSpc>
                <a:spcPct val="90000"/>
              </a:lnSpc>
              <a:spcBef>
                <a:spcPts val="156"/>
              </a:spcBef>
              <a:buFont typeface="Arial" panose="020B0604020202020204" pitchFamily="34" charset="0"/>
              <a:buChar char="•"/>
              <a:defRPr sz="5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071377" indent="-71426" algn="l" defTabSz="285700" rtl="0" eaLnBrk="1" latinLnBrk="0" hangingPunct="1">
              <a:lnSpc>
                <a:spcPct val="90000"/>
              </a:lnSpc>
              <a:spcBef>
                <a:spcPts val="156"/>
              </a:spcBef>
              <a:buFont typeface="Arial" panose="020B0604020202020204" pitchFamily="34" charset="0"/>
              <a:buChar char="•"/>
              <a:defRPr sz="5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14227" indent="-71426" algn="l" defTabSz="285700" rtl="0" eaLnBrk="1" latinLnBrk="0" hangingPunct="1">
              <a:lnSpc>
                <a:spcPct val="90000"/>
              </a:lnSpc>
              <a:spcBef>
                <a:spcPts val="156"/>
              </a:spcBef>
              <a:buFont typeface="Arial" panose="020B0604020202020204" pitchFamily="34" charset="0"/>
              <a:buChar char="•"/>
              <a:defRPr sz="5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133" dirty="0"/>
              <a:t>GSEA </a:t>
            </a:r>
            <a:r>
              <a:rPr lang="en-US" sz="2133" b="0" dirty="0"/>
              <a:t>and others</a:t>
            </a:r>
          </a:p>
          <a:p>
            <a:pPr marL="0" indent="0">
              <a:buNone/>
            </a:pPr>
            <a:r>
              <a:rPr lang="en-US" sz="2133" b="0" dirty="0">
                <a:solidFill>
                  <a:schemeClr val="accent1"/>
                </a:solidFill>
              </a:rPr>
              <a:t>Comment: It does not require an arbitrary threshold for dividing expression data into significant and non-significant pool, but require whole gene expression dataset</a:t>
            </a:r>
          </a:p>
        </p:txBody>
      </p:sp>
    </p:spTree>
    <p:extLst>
      <p:ext uri="{BB962C8B-B14F-4D97-AF65-F5344CB8AC3E}">
        <p14:creationId xmlns:p14="http://schemas.microsoft.com/office/powerpoint/2010/main" val="1093582961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CDB5E8F-042A-403A-9C99-64F906FD077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84720" y="2072643"/>
            <a:ext cx="5705699" cy="3678453"/>
          </a:xfrm>
        </p:spPr>
        <p:txBody>
          <a:bodyPr/>
          <a:lstStyle/>
          <a:p>
            <a:r>
              <a:rPr lang="en-US" sz="2667" dirty="0"/>
              <a:t>Only 41 literatures in </a:t>
            </a:r>
            <a:r>
              <a:rPr lang="en-US" sz="2667" dirty="0" err="1"/>
              <a:t>Pubmed</a:t>
            </a:r>
            <a:r>
              <a:rPr lang="en-US" sz="2667" dirty="0"/>
              <a:t>.</a:t>
            </a:r>
          </a:p>
          <a:p>
            <a:r>
              <a:rPr lang="en-US" sz="2667" dirty="0"/>
              <a:t>(poorly) associated with </a:t>
            </a:r>
            <a:r>
              <a:rPr lang="en-US" sz="2667" dirty="0" err="1"/>
              <a:t>sarcosinemia</a:t>
            </a:r>
            <a:r>
              <a:rPr lang="en-US" sz="2667" dirty="0"/>
              <a:t> and prostate cancer.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C7899B0-8A01-43E7-8012-2BF82A48A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SARDh</a:t>
            </a:r>
            <a:r>
              <a:rPr lang="en-US" dirty="0"/>
              <a:t> in literature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ED6B1D-214D-42B1-80AD-79CCF70E1CA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10000"/>
          </a:bodyPr>
          <a:lstStyle/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AACB619-5841-4335-B9AB-981AF33D96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0318" y="1378858"/>
            <a:ext cx="5234353" cy="4592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040782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E724EF9-C0DA-4BE6-B9ED-24871E0CD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SARDH-GNMT homeostasis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73FE0E-D0B3-41E7-80D2-703C90D0DD2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45" y="1745824"/>
            <a:ext cx="4063609" cy="150640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CBBDB4F-45BB-4CF9-95F6-85441FA41510}"/>
              </a:ext>
            </a:extLst>
          </p:cNvPr>
          <p:cNvSpPr/>
          <p:nvPr/>
        </p:nvSpPr>
        <p:spPr>
          <a:xfrm>
            <a:off x="75645" y="3364323"/>
            <a:ext cx="4063609" cy="14469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67" dirty="0"/>
              <a:t>Among 6 family with </a:t>
            </a:r>
            <a:r>
              <a:rPr lang="en-US" sz="1467" dirty="0" err="1"/>
              <a:t>Sarcosinemia</a:t>
            </a:r>
            <a:r>
              <a:rPr lang="en-US" sz="1467" dirty="0"/>
              <a:t> (Increased level of sarcosine) investigated, four families contains four different mutations (</a:t>
            </a:r>
            <a:r>
              <a:rPr lang="en-US" sz="1467" dirty="0">
                <a:solidFill>
                  <a:srgbClr val="0070C0"/>
                </a:solidFill>
              </a:rPr>
              <a:t>P287L,V71F, R723X, R514X</a:t>
            </a:r>
            <a:r>
              <a:rPr lang="en-US" sz="1467" dirty="0"/>
              <a:t>) or a uniparental </a:t>
            </a:r>
            <a:r>
              <a:rPr lang="en-US" sz="1467" dirty="0" err="1"/>
              <a:t>disomy</a:t>
            </a:r>
            <a:r>
              <a:rPr lang="en-US" sz="1467" dirty="0"/>
              <a:t> in the region of SARDH gene. </a:t>
            </a:r>
            <a:r>
              <a:rPr lang="en-US" sz="1467" dirty="0">
                <a:solidFill>
                  <a:srgbClr val="0070C0"/>
                </a:solidFill>
              </a:rPr>
              <a:t>None of them were matched with mutations found in TCGA.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36BC20D-4329-49D4-AE58-6B84CBA361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2462" y="1745823"/>
            <a:ext cx="3096905" cy="3139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E36A2B6-2586-4A3A-901D-309DD22B9A97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46" t="19283" b="5495"/>
          <a:stretch/>
        </p:blipFill>
        <p:spPr>
          <a:xfrm>
            <a:off x="7523380" y="1745823"/>
            <a:ext cx="4520784" cy="239428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902D643-87DE-4BA5-BF4A-26EB455A3863}"/>
              </a:ext>
            </a:extLst>
          </p:cNvPr>
          <p:cNvSpPr/>
          <p:nvPr/>
        </p:nvSpPr>
        <p:spPr>
          <a:xfrm>
            <a:off x="7759989" y="4148130"/>
            <a:ext cx="4063609" cy="318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67" dirty="0"/>
              <a:t>Caution: It could be simple detection problem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2675672-ABF8-407F-BD49-977DF0528AC1}"/>
              </a:ext>
            </a:extLst>
          </p:cNvPr>
          <p:cNvSpPr/>
          <p:nvPr/>
        </p:nvSpPr>
        <p:spPr>
          <a:xfrm>
            <a:off x="834189" y="5256243"/>
            <a:ext cx="10359659" cy="6669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67" b="1" dirty="0"/>
              <a:t>Prediction</a:t>
            </a:r>
            <a:r>
              <a:rPr lang="en-US" sz="1867" dirty="0"/>
              <a:t>: Cells in C4-CD8-LAYN </a:t>
            </a:r>
            <a:r>
              <a:rPr lang="en-US" sz="1867" dirty="0">
                <a:sym typeface="Wingdings" panose="05000000000000000000" pitchFamily="2" charset="2"/>
              </a:rPr>
              <a:t></a:t>
            </a:r>
            <a:r>
              <a:rPr lang="en-US" sz="1867" dirty="0"/>
              <a:t> </a:t>
            </a:r>
            <a:r>
              <a:rPr lang="en-US" sz="1867" b="1" dirty="0"/>
              <a:t>Glycine (or downstream such as serine) accumulation and sarcosine depletion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2B358C-CCA2-431F-9503-410E1C620B0D}"/>
              </a:ext>
            </a:extLst>
          </p:cNvPr>
          <p:cNvSpPr txBox="1"/>
          <p:nvPr/>
        </p:nvSpPr>
        <p:spPr>
          <a:xfrm>
            <a:off x="6390630" y="3800992"/>
            <a:ext cx="877420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67" b="1" dirty="0"/>
              <a:t>SARDH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AEA1B2-2149-4883-A366-0A474B20FF4F}"/>
              </a:ext>
            </a:extLst>
          </p:cNvPr>
          <p:cNvSpPr txBox="1"/>
          <p:nvPr/>
        </p:nvSpPr>
        <p:spPr>
          <a:xfrm>
            <a:off x="4812108" y="3364323"/>
            <a:ext cx="822661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67" b="1" dirty="0"/>
              <a:t>GNMT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D190690-E730-4A11-AADF-A137F6CF17B5}"/>
              </a:ext>
            </a:extLst>
          </p:cNvPr>
          <p:cNvSpPr/>
          <p:nvPr/>
        </p:nvSpPr>
        <p:spPr>
          <a:xfrm>
            <a:off x="7421120" y="1441318"/>
            <a:ext cx="255544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C4-CD8-LAYN in liver dataset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381258960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E724EF9-C0DA-4BE6-B9ED-24871E0CD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GNMT knock-out in HCC and T cells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6EFC640-E753-41F1-9DE4-982633F8432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118" y="3498997"/>
            <a:ext cx="5263389" cy="24811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EFE0093-E7F9-4E4A-BBE8-B022A29BEFE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118" y="1626087"/>
            <a:ext cx="5263389" cy="167348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F828C4C-ED38-417C-8324-B98D742310F0}"/>
              </a:ext>
            </a:extLst>
          </p:cNvPr>
          <p:cNvSpPr/>
          <p:nvPr/>
        </p:nvSpPr>
        <p:spPr>
          <a:xfrm>
            <a:off x="5770290" y="1755683"/>
            <a:ext cx="5263389" cy="12416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67" dirty="0">
                <a:solidFill>
                  <a:srgbClr val="0070C0"/>
                </a:solidFill>
              </a:rPr>
              <a:t>GNMT -/- presumably phenocopies SARDH overexpression</a:t>
            </a:r>
          </a:p>
          <a:p>
            <a:r>
              <a:rPr lang="en-US" sz="1867" dirty="0"/>
              <a:t>GNMT -/- caused spontaneous HCC.</a:t>
            </a:r>
          </a:p>
          <a:p>
            <a:endParaRPr lang="en-US" sz="1867" b="1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D358982-EC49-4867-B5E2-CEE0FE5822C4}"/>
              </a:ext>
            </a:extLst>
          </p:cNvPr>
          <p:cNvSpPr/>
          <p:nvPr/>
        </p:nvSpPr>
        <p:spPr>
          <a:xfrm>
            <a:off x="5770289" y="3498997"/>
            <a:ext cx="5386996" cy="18162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67" dirty="0"/>
              <a:t>GNMT -/- defective T cells response in EAE, lower </a:t>
            </a:r>
            <a:r>
              <a:rPr lang="en-US" sz="1867" dirty="0" err="1"/>
              <a:t>IFNg</a:t>
            </a:r>
            <a:r>
              <a:rPr lang="en-US" sz="1867" dirty="0"/>
              <a:t> and IL-17A production, MOG induced Th17 was inhibited but </a:t>
            </a:r>
            <a:r>
              <a:rPr lang="en-US" sz="1867" dirty="0" err="1"/>
              <a:t>Treg</a:t>
            </a:r>
            <a:r>
              <a:rPr lang="en-US" sz="1867" dirty="0"/>
              <a:t> numbers were increased.</a:t>
            </a:r>
          </a:p>
          <a:p>
            <a:endParaRPr lang="en-US" sz="1867" dirty="0"/>
          </a:p>
          <a:p>
            <a:r>
              <a:rPr lang="en-US" sz="1867" dirty="0"/>
              <a:t>Proposed mechanism: GNMT</a:t>
            </a:r>
            <a:r>
              <a:rPr lang="en-US" sz="1867" dirty="0">
                <a:sym typeface="Wingdings" panose="05000000000000000000" pitchFamily="2" charset="2"/>
              </a:rPr>
              <a:t></a:t>
            </a:r>
            <a:r>
              <a:rPr lang="en-US" sz="1867" dirty="0"/>
              <a:t>mTORC1</a:t>
            </a:r>
            <a:r>
              <a:rPr lang="en-US" sz="1867" b="1" dirty="0">
                <a:sym typeface="Wingdings" panose="05000000000000000000" pitchFamily="2" charset="2"/>
              </a:rPr>
              <a:t></a:t>
            </a:r>
            <a:r>
              <a:rPr lang="en-US" sz="1867" dirty="0">
                <a:sym typeface="Wingdings" panose="05000000000000000000" pitchFamily="2" charset="2"/>
              </a:rPr>
              <a:t>T cell activation</a:t>
            </a:r>
            <a:endParaRPr lang="en-US" sz="1867" dirty="0"/>
          </a:p>
        </p:txBody>
      </p:sp>
    </p:spTree>
    <p:extLst>
      <p:ext uri="{BB962C8B-B14F-4D97-AF65-F5344CB8AC3E}">
        <p14:creationId xmlns:p14="http://schemas.microsoft.com/office/powerpoint/2010/main" val="1473373917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4B526E6-FC1B-4D52-8B88-3628D7639A20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3370" y="1528235"/>
            <a:ext cx="6702975" cy="2849712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C7899B0-8A01-43E7-8012-2BF82A48A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GLDC in literature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CFE8C9-1A3A-484E-AD50-CDB578DDC1A6}"/>
              </a:ext>
            </a:extLst>
          </p:cNvPr>
          <p:cNvSpPr txBox="1"/>
          <p:nvPr/>
        </p:nvSpPr>
        <p:spPr>
          <a:xfrm>
            <a:off x="216570" y="1668377"/>
            <a:ext cx="4637007" cy="26782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67" b="1" dirty="0"/>
              <a:t>GLDC promotes cellular transformation in NSCLC,</a:t>
            </a:r>
          </a:p>
          <a:p>
            <a:endParaRPr lang="en-US" sz="1867" b="1" dirty="0"/>
          </a:p>
          <a:p>
            <a:r>
              <a:rPr lang="en-US" sz="1867" dirty="0"/>
              <a:t>Via glycolysis and glycine/serine metabolism </a:t>
            </a:r>
            <a:r>
              <a:rPr lang="en-US" sz="1867" dirty="0">
                <a:sym typeface="Wingdings" panose="05000000000000000000" pitchFamily="2" charset="2"/>
              </a:rPr>
              <a:t> pyrimidine metabolism to regulate cancer proliferation</a:t>
            </a:r>
          </a:p>
          <a:p>
            <a:endParaRPr lang="en-US" sz="1867" dirty="0">
              <a:sym typeface="Wingdings" panose="05000000000000000000" pitchFamily="2" charset="2"/>
            </a:endParaRPr>
          </a:p>
          <a:p>
            <a:r>
              <a:rPr lang="en-US" sz="1867" dirty="0">
                <a:sym typeface="Wingdings" panose="05000000000000000000" pitchFamily="2" charset="2"/>
              </a:rPr>
              <a:t>GLDC is generally overexpressed in many different cancers including liver</a:t>
            </a:r>
            <a:endParaRPr lang="en-US" sz="1867" dirty="0"/>
          </a:p>
        </p:txBody>
      </p:sp>
    </p:spTree>
    <p:extLst>
      <p:ext uri="{BB962C8B-B14F-4D97-AF65-F5344CB8AC3E}">
        <p14:creationId xmlns:p14="http://schemas.microsoft.com/office/powerpoint/2010/main" val="3103967951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7BAAB76-2AE2-4A6E-BF0D-A84AA472F7B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sz="2667" dirty="0">
                <a:solidFill>
                  <a:srgbClr val="0070C0"/>
                </a:solidFill>
              </a:rPr>
              <a:t>Advanced TCGA analysis</a:t>
            </a:r>
          </a:p>
          <a:p>
            <a:r>
              <a:rPr lang="en-US" sz="2667" dirty="0"/>
              <a:t>A few more candidates as backup</a:t>
            </a:r>
          </a:p>
          <a:p>
            <a:r>
              <a:rPr lang="en-US" sz="2667" dirty="0"/>
              <a:t>Amgen Body Map analysis</a:t>
            </a:r>
          </a:p>
          <a:p>
            <a:r>
              <a:rPr lang="en-US" sz="2667" dirty="0"/>
              <a:t>Read literatures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832D777-DD08-4CDD-B0F2-54649907E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Plan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1D13BA-2BA2-4045-8AAD-43EFE4BCD91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1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2433503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44F8ABB-761E-4FC0-893F-01196DC42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Analysis: Over-representation test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66AC2CE-EC19-4027-9FA1-FB4127ADC90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71" y="2585050"/>
            <a:ext cx="5259115" cy="210364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C9CBBD3-E29D-4724-99FA-716B7A1934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1831" y="1351679"/>
            <a:ext cx="5506320" cy="55063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4BD318E-7BD8-4E21-9CB1-039FEF23EF72}"/>
              </a:ext>
            </a:extLst>
          </p:cNvPr>
          <p:cNvSpPr txBox="1"/>
          <p:nvPr/>
        </p:nvSpPr>
        <p:spPr>
          <a:xfrm>
            <a:off x="798718" y="2182668"/>
            <a:ext cx="3283912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67" b="1" dirty="0"/>
              <a:t>C1-CD8-LEF1 (Input: 101 genes)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A05580-E4C3-45E8-B783-67365B727C0F}"/>
              </a:ext>
            </a:extLst>
          </p:cNvPr>
          <p:cNvSpPr txBox="1"/>
          <p:nvPr/>
        </p:nvSpPr>
        <p:spPr>
          <a:xfrm>
            <a:off x="6379385" y="1184404"/>
            <a:ext cx="3342966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67" b="1" dirty="0"/>
              <a:t>C4-CD8-LAYN (Input: 274 genes)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BF5C6B7-FAAD-499F-A339-7966F64BCD06}"/>
              </a:ext>
            </a:extLst>
          </p:cNvPr>
          <p:cNvSpPr/>
          <p:nvPr/>
        </p:nvSpPr>
        <p:spPr>
          <a:xfrm>
            <a:off x="163107" y="1389588"/>
            <a:ext cx="2122953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67" b="1" dirty="0" err="1">
                <a:solidFill>
                  <a:srgbClr val="0070C0"/>
                </a:solidFill>
              </a:rPr>
              <a:t>DisGeNET</a:t>
            </a:r>
            <a:r>
              <a:rPr lang="en-US" sz="1867" b="1" dirty="0">
                <a:solidFill>
                  <a:srgbClr val="0070C0"/>
                </a:solidFill>
              </a:rPr>
              <a:t> Ontology</a:t>
            </a:r>
            <a:endParaRPr lang="en-US" sz="24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8100126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44F8ABB-761E-4FC0-893F-01196DC42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Analysis: Visualization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4EA569-C66F-4FBD-BF2D-F4D9E361D4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234" y="1371317"/>
            <a:ext cx="6357877" cy="46889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6B2CA40-1338-4D42-891B-F4C5ECAA9BD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4473" y="1371316"/>
            <a:ext cx="4161839" cy="468206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515569B-63EC-4063-82D0-FEBFC8E54015}"/>
              </a:ext>
            </a:extLst>
          </p:cNvPr>
          <p:cNvSpPr txBox="1"/>
          <p:nvPr/>
        </p:nvSpPr>
        <p:spPr>
          <a:xfrm>
            <a:off x="745567" y="1412245"/>
            <a:ext cx="1489635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67" b="1" dirty="0"/>
              <a:t>Upset plot</a:t>
            </a:r>
            <a:endParaRPr lang="en-US" sz="1867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7B64BA4-6B01-4FC5-8AC0-20B6FABD5EAC}"/>
              </a:ext>
            </a:extLst>
          </p:cNvPr>
          <p:cNvSpPr txBox="1"/>
          <p:nvPr/>
        </p:nvSpPr>
        <p:spPr>
          <a:xfrm>
            <a:off x="7096946" y="1361158"/>
            <a:ext cx="2370167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67" b="1" dirty="0"/>
              <a:t>Enrichment Map</a:t>
            </a:r>
            <a:endParaRPr lang="en-US" sz="1867" dirty="0"/>
          </a:p>
        </p:txBody>
      </p:sp>
    </p:spTree>
    <p:extLst>
      <p:ext uri="{BB962C8B-B14F-4D97-AF65-F5344CB8AC3E}">
        <p14:creationId xmlns:p14="http://schemas.microsoft.com/office/powerpoint/2010/main" val="2865072502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934EF84-D1BC-424E-A8BB-267E28E8911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0"/>
          <a:stretch/>
        </p:blipFill>
        <p:spPr>
          <a:xfrm>
            <a:off x="123778" y="1312641"/>
            <a:ext cx="12200649" cy="4381457"/>
          </a:xfrm>
          <a:prstGeom prst="rect">
            <a:avLst/>
          </a:prstGeom>
        </p:spPr>
      </p:pic>
      <p:sp>
        <p:nvSpPr>
          <p:cNvPr id="7" name="Title 2">
            <a:extLst>
              <a:ext uri="{FF2B5EF4-FFF2-40B4-BE49-F238E27FC236}">
                <a16:creationId xmlns:a16="http://schemas.microsoft.com/office/drawing/2014/main" id="{EEF20485-AD1B-440B-8E2D-D80A397586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718" y="564317"/>
            <a:ext cx="11222567" cy="701731"/>
          </a:xfrm>
        </p:spPr>
        <p:txBody>
          <a:bodyPr/>
          <a:lstStyle/>
          <a:p>
            <a:r>
              <a:rPr lang="en-US" dirty="0"/>
              <a:t>Analysis: Top Gene List (</a:t>
            </a:r>
            <a:r>
              <a:rPr lang="en-US" dirty="0" err="1"/>
              <a:t>DisGeNet</a:t>
            </a:r>
            <a:r>
              <a:rPr lang="en-US" dirty="0"/>
              <a:t>)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19F5A000-E14C-4452-9337-A4D150B7C2A0}"/>
              </a:ext>
            </a:extLst>
          </p:cNvPr>
          <p:cNvSpPr txBox="1">
            <a:spLocks/>
          </p:cNvSpPr>
          <p:nvPr/>
        </p:nvSpPr>
        <p:spPr>
          <a:xfrm>
            <a:off x="124158" y="4739194"/>
            <a:ext cx="11943679" cy="989485"/>
          </a:xfrm>
          <a:prstGeom prst="rect">
            <a:avLst/>
          </a:prstGeom>
          <a:solidFill>
            <a:schemeClr val="bg1"/>
          </a:solidFill>
        </p:spPr>
        <p:txBody>
          <a:bodyPr vert="horz" lIns="121920" tIns="60960" rIns="121920" bIns="60960" rtlCol="0">
            <a:noAutofit/>
          </a:bodyPr>
          <a:lstStyle>
            <a:lvl1pPr marL="0" indent="0" algn="l" defTabSz="2857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None/>
              <a:defRPr sz="2400" b="1" kern="1200" spc="0" baseline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 marL="231770" indent="0" algn="l" defTabSz="2857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None/>
              <a:defRPr sz="2200" b="1" kern="1200" spc="0" baseline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2pPr>
            <a:lvl3pPr marL="457189" indent="0" algn="l" defTabSz="2857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None/>
              <a:defRPr sz="2200" b="1" kern="1200" spc="0" baseline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3pPr>
            <a:lvl4pPr marL="688958" indent="0" algn="l" defTabSz="2857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None/>
              <a:defRPr sz="2200" b="1" kern="1200" baseline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4pPr>
            <a:lvl5pPr marL="914378" indent="0" algn="l" defTabSz="2857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None/>
              <a:defRPr sz="2200" b="1" kern="1200" baseline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5pPr>
            <a:lvl6pPr marL="714251" indent="0" algn="l" defTabSz="285700" rtl="0" eaLnBrk="1" latinLnBrk="0" hangingPunct="1">
              <a:lnSpc>
                <a:spcPct val="90000"/>
              </a:lnSpc>
              <a:spcBef>
                <a:spcPts val="156"/>
              </a:spcBef>
              <a:buFont typeface="Arial" panose="020B0604020202020204" pitchFamily="34" charset="0"/>
              <a:buNone/>
              <a:defRPr sz="5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28526" indent="-71426" algn="l" defTabSz="285700" rtl="0" eaLnBrk="1" latinLnBrk="0" hangingPunct="1">
              <a:lnSpc>
                <a:spcPct val="90000"/>
              </a:lnSpc>
              <a:spcBef>
                <a:spcPts val="156"/>
              </a:spcBef>
              <a:buFont typeface="Arial" panose="020B0604020202020204" pitchFamily="34" charset="0"/>
              <a:buChar char="•"/>
              <a:defRPr sz="5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071377" indent="-71426" algn="l" defTabSz="285700" rtl="0" eaLnBrk="1" latinLnBrk="0" hangingPunct="1">
              <a:lnSpc>
                <a:spcPct val="90000"/>
              </a:lnSpc>
              <a:spcBef>
                <a:spcPts val="156"/>
              </a:spcBef>
              <a:buFont typeface="Arial" panose="020B0604020202020204" pitchFamily="34" charset="0"/>
              <a:buChar char="•"/>
              <a:defRPr sz="5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14227" indent="-71426" algn="l" defTabSz="285700" rtl="0" eaLnBrk="1" latinLnBrk="0" hangingPunct="1">
              <a:lnSpc>
                <a:spcPct val="90000"/>
              </a:lnSpc>
              <a:spcBef>
                <a:spcPts val="156"/>
              </a:spcBef>
              <a:buFont typeface="Arial" panose="020B0604020202020204" pitchFamily="34" charset="0"/>
              <a:buChar char="•"/>
              <a:defRPr sz="5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Caution 1 </a:t>
            </a:r>
            <a:r>
              <a:rPr lang="en-US" b="0" dirty="0"/>
              <a:t>: Only “upregulated genes” were defined as signature genes to start with, but loss of function mutation </a:t>
            </a:r>
            <a:r>
              <a:rPr lang="en-US" b="0" dirty="0" err="1"/>
              <a:t>etc</a:t>
            </a:r>
            <a:r>
              <a:rPr lang="en-US" b="0" dirty="0"/>
              <a:t> could define select gene as “</a:t>
            </a:r>
            <a:r>
              <a:rPr lang="en-US" b="0" dirty="0" err="1"/>
              <a:t>geneset</a:t>
            </a:r>
            <a:r>
              <a:rPr lang="en-US" b="0" dirty="0"/>
              <a:t>”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ED1285C8-5A96-4073-A61A-B0479901993B}"/>
              </a:ext>
            </a:extLst>
          </p:cNvPr>
          <p:cNvSpPr txBox="1">
            <a:spLocks/>
          </p:cNvSpPr>
          <p:nvPr/>
        </p:nvSpPr>
        <p:spPr>
          <a:xfrm>
            <a:off x="124541" y="5763260"/>
            <a:ext cx="11942916" cy="815931"/>
          </a:xfrm>
          <a:prstGeom prst="rect">
            <a:avLst/>
          </a:prstGeom>
          <a:solidFill>
            <a:schemeClr val="bg1"/>
          </a:solidFill>
        </p:spPr>
        <p:txBody>
          <a:bodyPr vert="horz" lIns="121920" tIns="60960" rIns="121920" bIns="60960" rtlCol="0">
            <a:noAutofit/>
          </a:bodyPr>
          <a:lstStyle>
            <a:lvl1pPr marL="0" indent="0" algn="l" defTabSz="2857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None/>
              <a:defRPr sz="2400" b="1" kern="1200" spc="0" baseline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 marL="231770" indent="0" algn="l" defTabSz="2857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None/>
              <a:defRPr sz="2200" b="1" kern="1200" spc="0" baseline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2pPr>
            <a:lvl3pPr marL="457189" indent="0" algn="l" defTabSz="2857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None/>
              <a:defRPr sz="2200" b="1" kern="1200" spc="0" baseline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3pPr>
            <a:lvl4pPr marL="688958" indent="0" algn="l" defTabSz="2857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None/>
              <a:defRPr sz="2200" b="1" kern="1200" baseline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4pPr>
            <a:lvl5pPr marL="914378" indent="0" algn="l" defTabSz="2857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None/>
              <a:defRPr sz="2200" b="1" kern="1200" baseline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5pPr>
            <a:lvl6pPr marL="714251" indent="0" algn="l" defTabSz="285700" rtl="0" eaLnBrk="1" latinLnBrk="0" hangingPunct="1">
              <a:lnSpc>
                <a:spcPct val="90000"/>
              </a:lnSpc>
              <a:spcBef>
                <a:spcPts val="156"/>
              </a:spcBef>
              <a:buFont typeface="Arial" panose="020B0604020202020204" pitchFamily="34" charset="0"/>
              <a:buNone/>
              <a:defRPr sz="5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28526" indent="-71426" algn="l" defTabSz="285700" rtl="0" eaLnBrk="1" latinLnBrk="0" hangingPunct="1">
              <a:lnSpc>
                <a:spcPct val="90000"/>
              </a:lnSpc>
              <a:spcBef>
                <a:spcPts val="156"/>
              </a:spcBef>
              <a:buFont typeface="Arial" panose="020B0604020202020204" pitchFamily="34" charset="0"/>
              <a:buChar char="•"/>
              <a:defRPr sz="5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071377" indent="-71426" algn="l" defTabSz="285700" rtl="0" eaLnBrk="1" latinLnBrk="0" hangingPunct="1">
              <a:lnSpc>
                <a:spcPct val="90000"/>
              </a:lnSpc>
              <a:spcBef>
                <a:spcPts val="156"/>
              </a:spcBef>
              <a:buFont typeface="Arial" panose="020B0604020202020204" pitchFamily="34" charset="0"/>
              <a:buChar char="•"/>
              <a:defRPr sz="5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14227" indent="-71426" algn="l" defTabSz="285700" rtl="0" eaLnBrk="1" latinLnBrk="0" hangingPunct="1">
              <a:lnSpc>
                <a:spcPct val="90000"/>
              </a:lnSpc>
              <a:spcBef>
                <a:spcPts val="156"/>
              </a:spcBef>
              <a:buFont typeface="Arial" panose="020B0604020202020204" pitchFamily="34" charset="0"/>
              <a:buChar char="•"/>
              <a:defRPr sz="5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Caution 2 </a:t>
            </a:r>
            <a:r>
              <a:rPr lang="en-US" b="0" dirty="0"/>
              <a:t>: Each pathway was treated independently – a gene can function in multiple pathway so identified pathways were frequently overlapped </a:t>
            </a:r>
            <a:r>
              <a:rPr lang="en-US" b="0" dirty="0">
                <a:sym typeface="Wingdings" panose="05000000000000000000" pitchFamily="2" charset="2"/>
              </a:rPr>
              <a:t> Obscure true source of signals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2994695698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4235F25D-D4C9-4C18-B133-6A27B1A99E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8889" y="1334766"/>
            <a:ext cx="4741612" cy="4793665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44F8ABB-761E-4FC0-893F-01196DC42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Analysis: DO term analysis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9CBBD3-E29D-4724-99FA-716B7A1934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64" y="1340763"/>
            <a:ext cx="4788371" cy="478837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DA05580-E4C3-45E8-B783-67365B727C0F}"/>
              </a:ext>
            </a:extLst>
          </p:cNvPr>
          <p:cNvSpPr txBox="1"/>
          <p:nvPr/>
        </p:nvSpPr>
        <p:spPr>
          <a:xfrm>
            <a:off x="484718" y="5873115"/>
            <a:ext cx="11122503" cy="9543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867" b="1" dirty="0">
                <a:solidFill>
                  <a:schemeClr val="accent1"/>
                </a:solidFill>
              </a:rPr>
              <a:t>Commonly Enriched </a:t>
            </a:r>
            <a:r>
              <a:rPr lang="en-US" sz="1867" b="1" dirty="0" err="1">
                <a:solidFill>
                  <a:schemeClr val="accent1"/>
                </a:solidFill>
              </a:rPr>
              <a:t>Genesets</a:t>
            </a:r>
            <a:r>
              <a:rPr lang="en-US" sz="1867" b="1" dirty="0">
                <a:solidFill>
                  <a:schemeClr val="accent1"/>
                </a:solidFill>
              </a:rPr>
              <a:t>: </a:t>
            </a:r>
          </a:p>
          <a:p>
            <a:r>
              <a:rPr lang="en-US" sz="1867" b="1" dirty="0">
                <a:solidFill>
                  <a:schemeClr val="accent1"/>
                </a:solidFill>
              </a:rPr>
              <a:t>Infectious disease, Leukemia/Lymphoma, Autoimmune disease, Graves Disease/hyperthyroidism, Blood </a:t>
            </a:r>
            <a:r>
              <a:rPr lang="en-US" sz="1867" b="1" dirty="0" err="1">
                <a:solidFill>
                  <a:schemeClr val="accent1"/>
                </a:solidFill>
              </a:rPr>
              <a:t>Vessle</a:t>
            </a:r>
            <a:r>
              <a:rPr lang="en-US" sz="1867" b="1" dirty="0">
                <a:solidFill>
                  <a:schemeClr val="accent1"/>
                </a:solidFill>
              </a:rPr>
              <a:t> (Ischemia </a:t>
            </a:r>
            <a:r>
              <a:rPr lang="en-US" sz="1867" b="1" dirty="0">
                <a:solidFill>
                  <a:schemeClr val="accent1"/>
                </a:solidFill>
                <a:sym typeface="Wingdings" panose="05000000000000000000" pitchFamily="2" charset="2"/>
              </a:rPr>
              <a:t></a:t>
            </a:r>
            <a:r>
              <a:rPr lang="en-US" sz="1867" b="1" dirty="0">
                <a:solidFill>
                  <a:schemeClr val="accent1"/>
                </a:solidFill>
              </a:rPr>
              <a:t>Purpura/hemorrhagic/</a:t>
            </a:r>
            <a:r>
              <a:rPr lang="en-US" sz="1867" b="1" dirty="0" err="1">
                <a:solidFill>
                  <a:schemeClr val="accent1"/>
                </a:solidFill>
              </a:rPr>
              <a:t>Behcet</a:t>
            </a:r>
            <a:r>
              <a:rPr lang="en-US" sz="1867" b="1" dirty="0">
                <a:solidFill>
                  <a:schemeClr val="accent1"/>
                </a:solidFill>
              </a:rPr>
              <a:t> Syndrome)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BF5C6B7-FAAD-499F-A339-7966F64BCD06}"/>
              </a:ext>
            </a:extLst>
          </p:cNvPr>
          <p:cNvSpPr/>
          <p:nvPr/>
        </p:nvSpPr>
        <p:spPr>
          <a:xfrm>
            <a:off x="4879748" y="1265068"/>
            <a:ext cx="1050416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67" b="1" dirty="0">
                <a:solidFill>
                  <a:srgbClr val="0070C0"/>
                </a:solidFill>
              </a:rPr>
              <a:t>DO Term</a:t>
            </a:r>
            <a:endParaRPr lang="en-US" sz="2400" b="1" dirty="0">
              <a:solidFill>
                <a:srgbClr val="0070C0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4B82570-8504-4A5B-8406-13731D40159E}"/>
              </a:ext>
            </a:extLst>
          </p:cNvPr>
          <p:cNvSpPr/>
          <p:nvPr/>
        </p:nvSpPr>
        <p:spPr>
          <a:xfrm>
            <a:off x="-588" y="1267361"/>
            <a:ext cx="1156086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67" b="1" dirty="0" err="1">
                <a:solidFill>
                  <a:srgbClr val="0070C0"/>
                </a:solidFill>
              </a:rPr>
              <a:t>DisGeNET</a:t>
            </a:r>
            <a:endParaRPr lang="en-US" sz="2400" b="1" dirty="0">
              <a:solidFill>
                <a:srgbClr val="0070C0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332F527-18BD-4905-A6FD-1BE627E77D1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2381" y="3653699"/>
            <a:ext cx="2421667" cy="2303728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B149FAB-3715-47C0-BB40-32C5959873A0}"/>
              </a:ext>
            </a:extLst>
          </p:cNvPr>
          <p:cNvSpPr/>
          <p:nvPr/>
        </p:nvSpPr>
        <p:spPr>
          <a:xfrm>
            <a:off x="9617123" y="2208048"/>
            <a:ext cx="2528719" cy="11594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67" b="1" dirty="0">
                <a:solidFill>
                  <a:srgbClr val="0070C0"/>
                </a:solidFill>
              </a:rPr>
              <a:t>Network of Cancer Gene (NCG) Database</a:t>
            </a:r>
          </a:p>
          <a:p>
            <a:r>
              <a:rPr lang="en-US" sz="1600" dirty="0">
                <a:solidFill>
                  <a:srgbClr val="0070C0"/>
                </a:solidFill>
              </a:rPr>
              <a:t> – top 30 pathway, only one as significant</a:t>
            </a:r>
          </a:p>
        </p:txBody>
      </p:sp>
    </p:spTree>
    <p:extLst>
      <p:ext uri="{BB962C8B-B14F-4D97-AF65-F5344CB8AC3E}">
        <p14:creationId xmlns:p14="http://schemas.microsoft.com/office/powerpoint/2010/main" val="66303739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>
            <a:extLst>
              <a:ext uri="{FF2B5EF4-FFF2-40B4-BE49-F238E27FC236}">
                <a16:creationId xmlns:a16="http://schemas.microsoft.com/office/drawing/2014/main" id="{6A7619C6-F649-4321-9D2F-C8F2EFAD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718" y="564317"/>
            <a:ext cx="11222567" cy="701731"/>
          </a:xfrm>
        </p:spPr>
        <p:txBody>
          <a:bodyPr/>
          <a:lstStyle/>
          <a:p>
            <a:r>
              <a:rPr lang="en-US" dirty="0"/>
              <a:t>Analysis: Top Gene List (DO term)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B75B608-600E-4FF0-9A4A-988C9DD784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33" y="1844869"/>
            <a:ext cx="12192000" cy="4380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23494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44F8ABB-761E-4FC0-893F-01196DC42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Analysis: KEGG analysis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A05580-E4C3-45E8-B783-67365B727C0F}"/>
              </a:ext>
            </a:extLst>
          </p:cNvPr>
          <p:cNvSpPr txBox="1"/>
          <p:nvPr/>
        </p:nvSpPr>
        <p:spPr>
          <a:xfrm>
            <a:off x="4135077" y="6364268"/>
            <a:ext cx="3342966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67" b="1" dirty="0"/>
              <a:t>C4-CD8-LAYN (Input: 274 genes)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4B82570-8504-4A5B-8406-13731D40159E}"/>
              </a:ext>
            </a:extLst>
          </p:cNvPr>
          <p:cNvSpPr/>
          <p:nvPr/>
        </p:nvSpPr>
        <p:spPr>
          <a:xfrm>
            <a:off x="298985" y="1490299"/>
            <a:ext cx="734175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67" b="1" dirty="0">
                <a:solidFill>
                  <a:srgbClr val="0070C0"/>
                </a:solidFill>
              </a:rPr>
              <a:t>KEGG</a:t>
            </a:r>
            <a:endParaRPr lang="en-US" sz="2400" b="1" dirty="0">
              <a:solidFill>
                <a:srgbClr val="0070C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13053F-6AA3-4A4E-90D8-9CEC1EC986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2445" y="1361281"/>
            <a:ext cx="3970672" cy="33240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54E08D7-3C4F-4970-B66E-8A578856B0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85301"/>
            <a:ext cx="12192000" cy="1360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830276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sisl xmlns:xsi="http://www.w3.org/2001/XMLSchema-instance" xmlns:xsd="http://www.w3.org/2001/XMLSchema" xmlns="http://www.boldonjames.com/2008/01/sie/internal/label" sislVersion="0" policy="82ad3a63-90ad-4a46-a3cb-757f4658e205" origin="userSelected">
  <element uid="1772ffb8-6792-4a8e-935d-5610926e7efa" value=""/>
  <element uid="7349a702-6462-4442-88eb-c64cd513835c" value=""/>
  <element uid="8490d18d-1e1f-4ae2-adbe-3f6683173bee" value=""/>
</sisl>
</file>

<file path=customXml/itemProps1.xml><?xml version="1.0" encoding="utf-8"?>
<ds:datastoreItem xmlns:ds="http://schemas.openxmlformats.org/officeDocument/2006/customXml" ds:itemID="{CA046251-50DC-429F-9FB0-F67F7D046907}">
  <ds:schemaRefs>
    <ds:schemaRef ds:uri="http://www.w3.org/2001/XMLSchema"/>
    <ds:schemaRef ds:uri="http://www.boldonjames.com/2008/01/sie/internal/labe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1671</Words>
  <Application>Microsoft Office PowerPoint</Application>
  <PresentationFormat>Widescreen</PresentationFormat>
  <Paragraphs>223</Paragraphs>
  <Slides>34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0" baseType="lpstr">
      <vt:lpstr>Malgun Gothic</vt:lpstr>
      <vt:lpstr>Arial</vt:lpstr>
      <vt:lpstr>Calibri</vt:lpstr>
      <vt:lpstr>Calibri Light</vt:lpstr>
      <vt:lpstr>Wingdings</vt:lpstr>
      <vt:lpstr>Office Theme</vt:lpstr>
      <vt:lpstr>Pathway Analysis</vt:lpstr>
      <vt:lpstr>Pathway analysis – Scheme (20180828)</vt:lpstr>
      <vt:lpstr>Pathway analysis: over-representation analysis (ORA)</vt:lpstr>
      <vt:lpstr>Analysis: Over-representation test</vt:lpstr>
      <vt:lpstr>Analysis: Visualization</vt:lpstr>
      <vt:lpstr>Analysis: Top Gene List (DisGeNet)</vt:lpstr>
      <vt:lpstr>Analysis: DO term analysis</vt:lpstr>
      <vt:lpstr>Analysis: Top Gene List (DO term)</vt:lpstr>
      <vt:lpstr>Analysis: KEGG analysis</vt:lpstr>
      <vt:lpstr>Analysis: GO – Biological Process</vt:lpstr>
      <vt:lpstr>Analysis: GO – Biological Process</vt:lpstr>
      <vt:lpstr>Analysis: GO – Cellular component</vt:lpstr>
      <vt:lpstr>Analysis: GO – molecular function</vt:lpstr>
      <vt:lpstr>Ongoing pathway Analysis (Future plan)</vt:lpstr>
      <vt:lpstr>Tissue enrichment analysis and candidate selection</vt:lpstr>
      <vt:lpstr>How to extract useful information from Public datasets?</vt:lpstr>
      <vt:lpstr>IDEA / Experimental Design</vt:lpstr>
      <vt:lpstr>Tissue Enrichment analysis – Scheme (20180901)</vt:lpstr>
      <vt:lpstr>Tissue specific expression of 274 genes enriched in C4-CD8-LAYN</vt:lpstr>
      <vt:lpstr>21 Lymph node specific genes</vt:lpstr>
      <vt:lpstr>Two liver specific genes</vt:lpstr>
      <vt:lpstr>Fold Changes of Targets of interests </vt:lpstr>
      <vt:lpstr>Three gene expression in C4-CD8-LAYN cluster (Liver)</vt:lpstr>
      <vt:lpstr>Co-expression profile of LAYN, SARdh and gldc</vt:lpstr>
      <vt:lpstr>SARDH expression in Cancer (The Human Protein Atlas)</vt:lpstr>
      <vt:lpstr>GLDC expression in Cancer (The Human Protein Atlas)</vt:lpstr>
      <vt:lpstr>SARDH and GLDC mutation in liver cancer (TCGA)</vt:lpstr>
      <vt:lpstr>Advanced TCGA analysis (Future Plan)</vt:lpstr>
      <vt:lpstr>Advanced TCGA Analysis – Methylation and expression datasets</vt:lpstr>
      <vt:lpstr>SARDh in literature</vt:lpstr>
      <vt:lpstr>SARDH-GNMT homeostasis</vt:lpstr>
      <vt:lpstr>GNMT knock-out in HCC and T cells</vt:lpstr>
      <vt:lpstr>GLDC in literature</vt:lpstr>
      <vt:lpstr>Future Plan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Pathway Analysis</dc:title>
  <dc:creator>Jin, Hyun Yong</dc:creator>
  <cp:keywords>*$%PUB-*$%PersonalInfo</cp:keywords>
  <cp:lastModifiedBy>Jin, Hyun Yong</cp:lastModifiedBy>
  <cp:revision>1</cp:revision>
  <dcterms:created xsi:type="dcterms:W3CDTF">2019-12-09T18:17:35Z</dcterms:created>
  <dcterms:modified xsi:type="dcterms:W3CDTF">2019-12-09T18:19:43Z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ocIndexRef">
    <vt:lpwstr>29dc5d58-9554-4e52-9b05-fd6383023e9b</vt:lpwstr>
  </property>
  <property fmtid="{D5CDD505-2E9C-101B-9397-08002B2CF9AE}" pid="3" name="bjSaver">
    <vt:lpwstr>plShHdrZ5OuL9P1M6fAz0NhSsInOMYRd</vt:lpwstr>
  </property>
  <property fmtid="{D5CDD505-2E9C-101B-9397-08002B2CF9AE}" pid="4" name="bjDocumentLabelXML">
    <vt:lpwstr>&lt;?xml version="1.0" encoding="us-ascii"?&gt;&lt;sisl xmlns:xsi="http://www.w3.org/2001/XMLSchema-instance" xmlns:xsd="http://www.w3.org/2001/XMLSchema" sislVersion="0" policy="82ad3a63-90ad-4a46-a3cb-757f4658e205" origin="userSelected" xmlns="http://www.boldonj</vt:lpwstr>
  </property>
  <property fmtid="{D5CDD505-2E9C-101B-9397-08002B2CF9AE}" pid="5" name="bjDocumentLabelXML-0">
    <vt:lpwstr>ames.com/2008/01/sie/internal/label"&gt;&lt;element uid="1772ffb8-6792-4a8e-935d-5610926e7efa" value="" /&gt;&lt;element uid="7349a702-6462-4442-88eb-c64cd513835c" value="" /&gt;&lt;element uid="8490d18d-1e1f-4ae2-adbe-3f6683173bee" value="" /&gt;&lt;/sisl&gt;</vt:lpwstr>
  </property>
  <property fmtid="{D5CDD505-2E9C-101B-9397-08002B2CF9AE}" pid="6" name="bjDocumentSecurityLabel">
    <vt:lpwstr>Public - Personal Information</vt:lpwstr>
  </property>
</Properties>
</file>